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71" r:id="rId6"/>
    <p:sldId id="263" r:id="rId7"/>
    <p:sldId id="273" r:id="rId8"/>
    <p:sldId id="274" r:id="rId9"/>
    <p:sldId id="275" r:id="rId10"/>
    <p:sldId id="278" r:id="rId11"/>
    <p:sldId id="277" r:id="rId12"/>
    <p:sldId id="269" r:id="rId13"/>
  </p:sldIdLst>
  <p:sldSz cx="18288000" cy="10287000"/>
  <p:notesSz cx="6858000" cy="9144000"/>
  <p:embeddedFontLst>
    <p:embeddedFont>
      <p:font typeface="Lato" panose="020F0502020204030203" pitchFamily="34" charset="0"/>
      <p:regular r:id="rId14"/>
    </p:embeddedFont>
    <p:embeddedFont>
      <p:font typeface="Lato Bold" panose="020B0604020202020204" charset="0"/>
      <p:regular r:id="rId15"/>
    </p:embeddedFont>
    <p:embeddedFont>
      <p:font typeface="Poppins" panose="00000500000000000000" pitchFamily="2" charset="0"/>
      <p:regular r:id="rId16"/>
      <p:bold r:id="rId17"/>
      <p:italic r:id="rId18"/>
      <p:boldItalic r:id="rId19"/>
    </p:embeddedFont>
    <p:embeddedFont>
      <p:font typeface="Poppins Bold" panose="00000800000000000000" charset="0"/>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99" autoAdjust="0"/>
    <p:restoredTop sz="94622" autoAdjust="0"/>
  </p:normalViewPr>
  <p:slideViewPr>
    <p:cSldViewPr>
      <p:cViewPr varScale="1">
        <p:scale>
          <a:sx n="48" d="100"/>
          <a:sy n="48" d="100"/>
        </p:scale>
        <p:origin x="654" y="3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viewProps" Target="viewProps.xml"/></Relationships>
</file>

<file path=ppt/media/image1.png>
</file>

<file path=ppt/media/image10.png>
</file>

<file path=ppt/media/image11.png>
</file>

<file path=ppt/media/image2.png>
</file>

<file path=ppt/media/image3.svg>
</file>

<file path=ppt/media/image4.jpg>
</file>

<file path=ppt/media/image5.png>
</file>

<file path=ppt/media/image6.pn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8/25/2024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8/25/2024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8/25/2024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8/25/2024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8/25/2024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8/25/2024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jp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8.svg"/></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8.sv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8.sv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8.sv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9.png"/><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8.sv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9.png"/><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8.sv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3.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image" Target="../media/image8.sv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3.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image" Target="../media/image8.sv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3.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image" Target="../media/image8.sv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3.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image" Target="../media/image8.sv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928665" y="645697"/>
            <a:ext cx="16598104" cy="995428"/>
            <a:chOff x="0" y="0"/>
            <a:chExt cx="4371517" cy="262170"/>
          </a:xfrm>
        </p:grpSpPr>
        <p:sp>
          <p:nvSpPr>
            <p:cNvPr id="3" name="Freeform 3"/>
            <p:cNvSpPr/>
            <p:nvPr/>
          </p:nvSpPr>
          <p:spPr>
            <a:xfrm>
              <a:off x="0" y="0"/>
              <a:ext cx="4371517" cy="262170"/>
            </a:xfrm>
            <a:custGeom>
              <a:avLst/>
              <a:gdLst/>
              <a:ahLst/>
              <a:cxnLst/>
              <a:rect l="l" t="t" r="r" b="b"/>
              <a:pathLst>
                <a:path w="4371517" h="262170">
                  <a:moveTo>
                    <a:pt x="29852" y="0"/>
                  </a:moveTo>
                  <a:lnTo>
                    <a:pt x="4341666" y="0"/>
                  </a:lnTo>
                  <a:cubicBezTo>
                    <a:pt x="4349583" y="0"/>
                    <a:pt x="4357176" y="3145"/>
                    <a:pt x="4362774" y="8743"/>
                  </a:cubicBezTo>
                  <a:cubicBezTo>
                    <a:pt x="4368372" y="14342"/>
                    <a:pt x="4371517" y="21935"/>
                    <a:pt x="4371517" y="29852"/>
                  </a:cubicBezTo>
                  <a:lnTo>
                    <a:pt x="4371517" y="232318"/>
                  </a:lnTo>
                  <a:cubicBezTo>
                    <a:pt x="4371517" y="248805"/>
                    <a:pt x="4358152" y="262170"/>
                    <a:pt x="4341666" y="262170"/>
                  </a:cubicBezTo>
                  <a:lnTo>
                    <a:pt x="29852" y="262170"/>
                  </a:lnTo>
                  <a:cubicBezTo>
                    <a:pt x="21935" y="262170"/>
                    <a:pt x="14342" y="259025"/>
                    <a:pt x="8743" y="253427"/>
                  </a:cubicBezTo>
                  <a:cubicBezTo>
                    <a:pt x="3145" y="247829"/>
                    <a:pt x="0" y="240236"/>
                    <a:pt x="0" y="232318"/>
                  </a:cubicBezTo>
                  <a:lnTo>
                    <a:pt x="0" y="29852"/>
                  </a:lnTo>
                  <a:cubicBezTo>
                    <a:pt x="0" y="21935"/>
                    <a:pt x="3145" y="14342"/>
                    <a:pt x="8743" y="8743"/>
                  </a:cubicBezTo>
                  <a:cubicBezTo>
                    <a:pt x="14342" y="3145"/>
                    <a:pt x="21935" y="0"/>
                    <a:pt x="29852" y="0"/>
                  </a:cubicBezTo>
                  <a:close/>
                </a:path>
              </a:pathLst>
            </a:custGeom>
            <a:solidFill>
              <a:srgbClr val="000000">
                <a:alpha val="0"/>
              </a:srgbClr>
            </a:solidFill>
            <a:ln w="38100" cap="rnd">
              <a:solidFill>
                <a:srgbClr val="E5E1DA"/>
              </a:solidFill>
              <a:prstDash val="solid"/>
              <a:round/>
            </a:ln>
          </p:spPr>
          <p:txBody>
            <a:bodyPr/>
            <a:lstStyle/>
            <a:p>
              <a:endParaRPr lang="en-US"/>
            </a:p>
          </p:txBody>
        </p:sp>
        <p:sp>
          <p:nvSpPr>
            <p:cNvPr id="4" name="TextBox 4"/>
            <p:cNvSpPr txBox="1"/>
            <p:nvPr/>
          </p:nvSpPr>
          <p:spPr>
            <a:xfrm>
              <a:off x="0" y="-38100"/>
              <a:ext cx="4371517" cy="300270"/>
            </a:xfrm>
            <a:prstGeom prst="rect">
              <a:avLst/>
            </a:prstGeom>
          </p:spPr>
          <p:txBody>
            <a:bodyPr lIns="50800" tIns="50800" rIns="50800" bIns="50800" rtlCol="0" anchor="ctr"/>
            <a:lstStyle/>
            <a:p>
              <a:pPr algn="ctr">
                <a:lnSpc>
                  <a:spcPts val="2659"/>
                </a:lnSpc>
              </a:pPr>
              <a:endParaRPr/>
            </a:p>
          </p:txBody>
        </p:sp>
      </p:grpSp>
      <p:sp>
        <p:nvSpPr>
          <p:cNvPr id="5" name="Freeform 5"/>
          <p:cNvSpPr/>
          <p:nvPr/>
        </p:nvSpPr>
        <p:spPr>
          <a:xfrm>
            <a:off x="8934226" y="2019300"/>
            <a:ext cx="8830120" cy="6977666"/>
          </a:xfrm>
          <a:custGeom>
            <a:avLst/>
            <a:gdLst/>
            <a:ahLst/>
            <a:cxnLst/>
            <a:rect l="l" t="t" r="r" b="b"/>
            <a:pathLst>
              <a:path w="12112509" h="8707633">
                <a:moveTo>
                  <a:pt x="0" y="0"/>
                </a:moveTo>
                <a:lnTo>
                  <a:pt x="12112509" y="0"/>
                </a:lnTo>
                <a:lnTo>
                  <a:pt x="12112509" y="8707633"/>
                </a:lnTo>
                <a:lnTo>
                  <a:pt x="0" y="8707633"/>
                </a:lnTo>
                <a:lnTo>
                  <a:pt x="0" y="0"/>
                </a:lnTo>
                <a:close/>
              </a:path>
            </a:pathLst>
          </a:custGeom>
          <a:blipFill>
            <a:blip r:embed="rId2"/>
            <a:stretch>
              <a:fillRect t="-501"/>
            </a:stretch>
          </a:blipFill>
        </p:spPr>
        <p:txBody>
          <a:bodyPr/>
          <a:lstStyle/>
          <a:p>
            <a:endParaRPr lang="en-US"/>
          </a:p>
        </p:txBody>
      </p:sp>
      <p:sp>
        <p:nvSpPr>
          <p:cNvPr id="9" name="Freeform 9"/>
          <p:cNvSpPr/>
          <p:nvPr/>
        </p:nvSpPr>
        <p:spPr>
          <a:xfrm>
            <a:off x="1171305" y="879197"/>
            <a:ext cx="528429" cy="528429"/>
          </a:xfrm>
          <a:custGeom>
            <a:avLst/>
            <a:gdLst/>
            <a:ahLst/>
            <a:cxnLst/>
            <a:rect l="l" t="t" r="r" b="b"/>
            <a:pathLst>
              <a:path w="528429" h="528429">
                <a:moveTo>
                  <a:pt x="0" y="0"/>
                </a:moveTo>
                <a:lnTo>
                  <a:pt x="528429" y="0"/>
                </a:lnTo>
                <a:lnTo>
                  <a:pt x="528429" y="528429"/>
                </a:lnTo>
                <a:lnTo>
                  <a:pt x="0" y="52842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0" name="TextBox 10"/>
          <p:cNvSpPr txBox="1"/>
          <p:nvPr/>
        </p:nvSpPr>
        <p:spPr>
          <a:xfrm>
            <a:off x="838200" y="3162300"/>
            <a:ext cx="8658495" cy="1846659"/>
          </a:xfrm>
          <a:prstGeom prst="rect">
            <a:avLst/>
          </a:prstGeom>
        </p:spPr>
        <p:txBody>
          <a:bodyPr wrap="square" lIns="0" tIns="0" rIns="0" bIns="0" rtlCol="0" anchor="t">
            <a:spAutoFit/>
          </a:bodyPr>
          <a:lstStyle/>
          <a:p>
            <a:pPr algn="l"/>
            <a:r>
              <a:rPr lang="en-US" sz="6000" dirty="0">
                <a:solidFill>
                  <a:srgbClr val="FBF9F1"/>
                </a:solidFill>
                <a:latin typeface="Poppins Bold"/>
                <a:ea typeface="Poppins Bold"/>
                <a:cs typeface="Poppins Bold"/>
                <a:sym typeface="Poppins Bold"/>
              </a:rPr>
              <a:t>Advanced Driver Assistance System</a:t>
            </a:r>
          </a:p>
        </p:txBody>
      </p:sp>
      <p:sp>
        <p:nvSpPr>
          <p:cNvPr id="11" name="TextBox 11"/>
          <p:cNvSpPr txBox="1"/>
          <p:nvPr/>
        </p:nvSpPr>
        <p:spPr>
          <a:xfrm>
            <a:off x="1896669" y="882426"/>
            <a:ext cx="3755168" cy="439223"/>
          </a:xfrm>
          <a:prstGeom prst="rect">
            <a:avLst/>
          </a:prstGeom>
        </p:spPr>
        <p:txBody>
          <a:bodyPr lIns="0" tIns="0" rIns="0" bIns="0" rtlCol="0" anchor="t">
            <a:spAutoFit/>
          </a:bodyPr>
          <a:lstStyle/>
          <a:p>
            <a:pPr algn="l">
              <a:lnSpc>
                <a:spcPts val="3779"/>
              </a:lnSpc>
              <a:spcBef>
                <a:spcPct val="0"/>
              </a:spcBef>
            </a:pPr>
            <a:r>
              <a:rPr lang="en-US" sz="2700" dirty="0">
                <a:solidFill>
                  <a:srgbClr val="E5E1DA"/>
                </a:solidFill>
                <a:latin typeface="Lato"/>
                <a:ea typeface="Lato"/>
                <a:cs typeface="Lato"/>
                <a:sym typeface="Lato"/>
              </a:rPr>
              <a:t>ITI Training 1-Month</a:t>
            </a:r>
          </a:p>
        </p:txBody>
      </p:sp>
      <p:pic>
        <p:nvPicPr>
          <p:cNvPr id="24" name="Picture 23" descr="A car in the dark&#10;&#10;Description automatically generated">
            <a:extLst>
              <a:ext uri="{FF2B5EF4-FFF2-40B4-BE49-F238E27FC236}">
                <a16:creationId xmlns:a16="http://schemas.microsoft.com/office/drawing/2014/main" id="{3279E878-95EE-890C-16FE-D5318B8349E9}"/>
              </a:ext>
            </a:extLst>
          </p:cNvPr>
          <p:cNvPicPr>
            <a:picLocks noChangeAspect="1"/>
          </p:cNvPicPr>
          <p:nvPr/>
        </p:nvPicPr>
        <p:blipFill rotWithShape="1">
          <a:blip r:embed="rId5">
            <a:extLst>
              <a:ext uri="{28A0092B-C50C-407E-A947-70E740481C1C}">
                <a14:useLocalDpi xmlns:a14="http://schemas.microsoft.com/office/drawing/2010/main" val="0"/>
              </a:ext>
            </a:extLst>
          </a:blip>
          <a:srcRect t="35926" b="36667"/>
          <a:stretch/>
        </p:blipFill>
        <p:spPr>
          <a:xfrm>
            <a:off x="1896669" y="5931144"/>
            <a:ext cx="5786438" cy="28194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4" name="Group 4"/>
          <p:cNvGrpSpPr/>
          <p:nvPr/>
        </p:nvGrpSpPr>
        <p:grpSpPr>
          <a:xfrm>
            <a:off x="3163613" y="1257300"/>
            <a:ext cx="13077617" cy="8651410"/>
            <a:chOff x="0" y="0"/>
            <a:chExt cx="3312548" cy="2143144"/>
          </a:xfrm>
        </p:grpSpPr>
        <p:sp>
          <p:nvSpPr>
            <p:cNvPr id="5" name="Freeform 5"/>
            <p:cNvSpPr/>
            <p:nvPr/>
          </p:nvSpPr>
          <p:spPr>
            <a:xfrm>
              <a:off x="0" y="0"/>
              <a:ext cx="3312549" cy="2143144"/>
            </a:xfrm>
            <a:custGeom>
              <a:avLst/>
              <a:gdLst/>
              <a:ahLst/>
              <a:cxnLst/>
              <a:rect l="l" t="t" r="r" b="b"/>
              <a:pathLst>
                <a:path w="3312549" h="2143144">
                  <a:moveTo>
                    <a:pt x="12311" y="0"/>
                  </a:moveTo>
                  <a:lnTo>
                    <a:pt x="3300238" y="0"/>
                  </a:lnTo>
                  <a:cubicBezTo>
                    <a:pt x="3307037" y="0"/>
                    <a:pt x="3312549" y="5512"/>
                    <a:pt x="3312549" y="12311"/>
                  </a:cubicBezTo>
                  <a:lnTo>
                    <a:pt x="3312549" y="2130834"/>
                  </a:lnTo>
                  <a:cubicBezTo>
                    <a:pt x="3312549" y="2134099"/>
                    <a:pt x="3311251" y="2137230"/>
                    <a:pt x="3308943" y="2139539"/>
                  </a:cubicBezTo>
                  <a:cubicBezTo>
                    <a:pt x="3306634" y="2141847"/>
                    <a:pt x="3303503" y="2143144"/>
                    <a:pt x="3300238" y="2143144"/>
                  </a:cubicBezTo>
                  <a:lnTo>
                    <a:pt x="12311" y="2143144"/>
                  </a:lnTo>
                  <a:cubicBezTo>
                    <a:pt x="9046" y="2143144"/>
                    <a:pt x="5915" y="2141847"/>
                    <a:pt x="3606" y="2139539"/>
                  </a:cubicBezTo>
                  <a:cubicBezTo>
                    <a:pt x="1297" y="2137230"/>
                    <a:pt x="0" y="2134099"/>
                    <a:pt x="0" y="2130834"/>
                  </a:cubicBezTo>
                  <a:lnTo>
                    <a:pt x="0" y="12311"/>
                  </a:lnTo>
                  <a:cubicBezTo>
                    <a:pt x="0" y="9046"/>
                    <a:pt x="1297" y="5915"/>
                    <a:pt x="3606" y="3606"/>
                  </a:cubicBezTo>
                  <a:cubicBezTo>
                    <a:pt x="5915" y="1297"/>
                    <a:pt x="9046" y="0"/>
                    <a:pt x="12311" y="0"/>
                  </a:cubicBezTo>
                  <a:close/>
                </a:path>
              </a:pathLst>
            </a:custGeom>
            <a:solidFill>
              <a:srgbClr val="000000"/>
            </a:solidFill>
            <a:ln w="38100" cap="sq">
              <a:solidFill>
                <a:srgbClr val="E5E1DA"/>
              </a:solidFill>
              <a:prstDash val="solid"/>
              <a:miter/>
            </a:ln>
          </p:spPr>
          <p:txBody>
            <a:bodyPr/>
            <a:lstStyle/>
            <a:p>
              <a:endParaRPr lang="en-US"/>
            </a:p>
          </p:txBody>
        </p:sp>
        <p:sp>
          <p:nvSpPr>
            <p:cNvPr id="6" name="TextBox 6"/>
            <p:cNvSpPr txBox="1"/>
            <p:nvPr/>
          </p:nvSpPr>
          <p:spPr>
            <a:xfrm>
              <a:off x="0" y="-38100"/>
              <a:ext cx="3312548" cy="2181244"/>
            </a:xfrm>
            <a:prstGeom prst="rect">
              <a:avLst/>
            </a:prstGeom>
          </p:spPr>
          <p:txBody>
            <a:bodyPr lIns="50800" tIns="50800" rIns="50800" bIns="50800" rtlCol="0" anchor="ctr"/>
            <a:lstStyle/>
            <a:p>
              <a:pPr algn="ctr">
                <a:lnSpc>
                  <a:spcPts val="2659"/>
                </a:lnSpc>
              </a:pPr>
              <a:endParaRPr/>
            </a:p>
          </p:txBody>
        </p:sp>
      </p:grpSp>
      <p:sp>
        <p:nvSpPr>
          <p:cNvPr id="7" name="Freeform 7"/>
          <p:cNvSpPr/>
          <p:nvPr/>
        </p:nvSpPr>
        <p:spPr>
          <a:xfrm rot="6626729" flipH="1">
            <a:off x="-8130685" y="1817905"/>
            <a:ext cx="12221289" cy="8822969"/>
          </a:xfrm>
          <a:custGeom>
            <a:avLst/>
            <a:gdLst/>
            <a:ahLst/>
            <a:cxnLst/>
            <a:rect l="l" t="t" r="r" b="b"/>
            <a:pathLst>
              <a:path w="12221289" h="8822969">
                <a:moveTo>
                  <a:pt x="12221289" y="0"/>
                </a:moveTo>
                <a:lnTo>
                  <a:pt x="0" y="0"/>
                </a:lnTo>
                <a:lnTo>
                  <a:pt x="0" y="8822968"/>
                </a:lnTo>
                <a:lnTo>
                  <a:pt x="12221289" y="8822968"/>
                </a:lnTo>
                <a:lnTo>
                  <a:pt x="12221289" y="0"/>
                </a:lnTo>
                <a:close/>
              </a:path>
            </a:pathLst>
          </a:custGeom>
          <a:blipFill>
            <a:blip r:embed="rId2"/>
            <a:stretch>
              <a:fillRect/>
            </a:stretch>
          </a:blipFill>
        </p:spPr>
        <p:txBody>
          <a:bodyPr/>
          <a:lstStyle/>
          <a:p>
            <a:endParaRPr lang="en-US"/>
          </a:p>
        </p:txBody>
      </p:sp>
      <p:sp>
        <p:nvSpPr>
          <p:cNvPr id="8" name="Freeform 8"/>
          <p:cNvSpPr/>
          <p:nvPr/>
        </p:nvSpPr>
        <p:spPr>
          <a:xfrm>
            <a:off x="10212631" y="378290"/>
            <a:ext cx="650410" cy="650410"/>
          </a:xfrm>
          <a:custGeom>
            <a:avLst/>
            <a:gdLst/>
            <a:ahLst/>
            <a:cxnLst/>
            <a:rect l="l" t="t" r="r" b="b"/>
            <a:pathLst>
              <a:path w="650410" h="650410">
                <a:moveTo>
                  <a:pt x="0" y="0"/>
                </a:moveTo>
                <a:lnTo>
                  <a:pt x="650410" y="0"/>
                </a:lnTo>
                <a:lnTo>
                  <a:pt x="650410" y="650410"/>
                </a:lnTo>
                <a:lnTo>
                  <a:pt x="0" y="65041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0" name="TextBox 10"/>
          <p:cNvSpPr txBox="1"/>
          <p:nvPr/>
        </p:nvSpPr>
        <p:spPr>
          <a:xfrm>
            <a:off x="3962400" y="1592652"/>
            <a:ext cx="8043479" cy="925894"/>
          </a:xfrm>
          <a:prstGeom prst="rect">
            <a:avLst/>
          </a:prstGeom>
        </p:spPr>
        <p:txBody>
          <a:bodyPr lIns="0" tIns="0" rIns="0" bIns="0" rtlCol="0" anchor="t">
            <a:spAutoFit/>
          </a:bodyPr>
          <a:lstStyle/>
          <a:p>
            <a:pPr algn="l">
              <a:lnSpc>
                <a:spcPts val="7150"/>
              </a:lnSpc>
            </a:pPr>
            <a:r>
              <a:rPr lang="en-US" sz="6500" dirty="0">
                <a:solidFill>
                  <a:srgbClr val="FBF9F1"/>
                </a:solidFill>
                <a:latin typeface="Poppins Bold"/>
                <a:ea typeface="Poppins Bold"/>
                <a:cs typeface="Poppins Bold"/>
                <a:sym typeface="Poppins Bold"/>
              </a:rPr>
              <a:t>Security ECU</a:t>
            </a:r>
          </a:p>
        </p:txBody>
      </p:sp>
      <p:pic>
        <p:nvPicPr>
          <p:cNvPr id="12" name="Picture 11" descr="A computer screen shot of a circuit board&#10;&#10;Description automatically generated">
            <a:extLst>
              <a:ext uri="{FF2B5EF4-FFF2-40B4-BE49-F238E27FC236}">
                <a16:creationId xmlns:a16="http://schemas.microsoft.com/office/drawing/2014/main" id="{7FEF9E64-3C4A-527C-5361-F481CBB420D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48089" y="2670473"/>
            <a:ext cx="9696511" cy="6999394"/>
          </a:xfrm>
          <a:prstGeom prst="rect">
            <a:avLst/>
          </a:prstGeom>
        </p:spPr>
      </p:pic>
    </p:spTree>
    <p:extLst>
      <p:ext uri="{BB962C8B-B14F-4D97-AF65-F5344CB8AC3E}">
        <p14:creationId xmlns:p14="http://schemas.microsoft.com/office/powerpoint/2010/main" val="1165932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4" name="Group 4"/>
          <p:cNvGrpSpPr/>
          <p:nvPr/>
        </p:nvGrpSpPr>
        <p:grpSpPr>
          <a:xfrm>
            <a:off x="3163613" y="1257300"/>
            <a:ext cx="13077617" cy="8651410"/>
            <a:chOff x="0" y="0"/>
            <a:chExt cx="3312548" cy="2143144"/>
          </a:xfrm>
        </p:grpSpPr>
        <p:sp>
          <p:nvSpPr>
            <p:cNvPr id="5" name="Freeform 5"/>
            <p:cNvSpPr/>
            <p:nvPr/>
          </p:nvSpPr>
          <p:spPr>
            <a:xfrm>
              <a:off x="0" y="0"/>
              <a:ext cx="3312549" cy="2143144"/>
            </a:xfrm>
            <a:custGeom>
              <a:avLst/>
              <a:gdLst/>
              <a:ahLst/>
              <a:cxnLst/>
              <a:rect l="l" t="t" r="r" b="b"/>
              <a:pathLst>
                <a:path w="3312549" h="2143144">
                  <a:moveTo>
                    <a:pt x="12311" y="0"/>
                  </a:moveTo>
                  <a:lnTo>
                    <a:pt x="3300238" y="0"/>
                  </a:lnTo>
                  <a:cubicBezTo>
                    <a:pt x="3307037" y="0"/>
                    <a:pt x="3312549" y="5512"/>
                    <a:pt x="3312549" y="12311"/>
                  </a:cubicBezTo>
                  <a:lnTo>
                    <a:pt x="3312549" y="2130834"/>
                  </a:lnTo>
                  <a:cubicBezTo>
                    <a:pt x="3312549" y="2134099"/>
                    <a:pt x="3311251" y="2137230"/>
                    <a:pt x="3308943" y="2139539"/>
                  </a:cubicBezTo>
                  <a:cubicBezTo>
                    <a:pt x="3306634" y="2141847"/>
                    <a:pt x="3303503" y="2143144"/>
                    <a:pt x="3300238" y="2143144"/>
                  </a:cubicBezTo>
                  <a:lnTo>
                    <a:pt x="12311" y="2143144"/>
                  </a:lnTo>
                  <a:cubicBezTo>
                    <a:pt x="9046" y="2143144"/>
                    <a:pt x="5915" y="2141847"/>
                    <a:pt x="3606" y="2139539"/>
                  </a:cubicBezTo>
                  <a:cubicBezTo>
                    <a:pt x="1297" y="2137230"/>
                    <a:pt x="0" y="2134099"/>
                    <a:pt x="0" y="2130834"/>
                  </a:cubicBezTo>
                  <a:lnTo>
                    <a:pt x="0" y="12311"/>
                  </a:lnTo>
                  <a:cubicBezTo>
                    <a:pt x="0" y="9046"/>
                    <a:pt x="1297" y="5915"/>
                    <a:pt x="3606" y="3606"/>
                  </a:cubicBezTo>
                  <a:cubicBezTo>
                    <a:pt x="5915" y="1297"/>
                    <a:pt x="9046" y="0"/>
                    <a:pt x="12311" y="0"/>
                  </a:cubicBezTo>
                  <a:close/>
                </a:path>
              </a:pathLst>
            </a:custGeom>
            <a:solidFill>
              <a:srgbClr val="000000"/>
            </a:solidFill>
            <a:ln w="38100" cap="sq">
              <a:solidFill>
                <a:srgbClr val="E5E1DA"/>
              </a:solidFill>
              <a:prstDash val="solid"/>
              <a:miter/>
            </a:ln>
          </p:spPr>
          <p:txBody>
            <a:bodyPr/>
            <a:lstStyle/>
            <a:p>
              <a:endParaRPr lang="en-US"/>
            </a:p>
          </p:txBody>
        </p:sp>
        <p:sp>
          <p:nvSpPr>
            <p:cNvPr id="6" name="TextBox 6"/>
            <p:cNvSpPr txBox="1"/>
            <p:nvPr/>
          </p:nvSpPr>
          <p:spPr>
            <a:xfrm>
              <a:off x="0" y="-38100"/>
              <a:ext cx="3312548" cy="2181244"/>
            </a:xfrm>
            <a:prstGeom prst="rect">
              <a:avLst/>
            </a:prstGeom>
          </p:spPr>
          <p:txBody>
            <a:bodyPr lIns="50800" tIns="50800" rIns="50800" bIns="50800" rtlCol="0" anchor="ctr"/>
            <a:lstStyle/>
            <a:p>
              <a:pPr algn="ctr">
                <a:lnSpc>
                  <a:spcPts val="2659"/>
                </a:lnSpc>
              </a:pPr>
              <a:endParaRPr/>
            </a:p>
          </p:txBody>
        </p:sp>
      </p:grpSp>
      <p:sp>
        <p:nvSpPr>
          <p:cNvPr id="7" name="Freeform 7"/>
          <p:cNvSpPr/>
          <p:nvPr/>
        </p:nvSpPr>
        <p:spPr>
          <a:xfrm rot="6626729" flipH="1">
            <a:off x="-8130685" y="1817905"/>
            <a:ext cx="12221289" cy="8822969"/>
          </a:xfrm>
          <a:custGeom>
            <a:avLst/>
            <a:gdLst/>
            <a:ahLst/>
            <a:cxnLst/>
            <a:rect l="l" t="t" r="r" b="b"/>
            <a:pathLst>
              <a:path w="12221289" h="8822969">
                <a:moveTo>
                  <a:pt x="12221289" y="0"/>
                </a:moveTo>
                <a:lnTo>
                  <a:pt x="0" y="0"/>
                </a:lnTo>
                <a:lnTo>
                  <a:pt x="0" y="8822968"/>
                </a:lnTo>
                <a:lnTo>
                  <a:pt x="12221289" y="8822968"/>
                </a:lnTo>
                <a:lnTo>
                  <a:pt x="12221289" y="0"/>
                </a:lnTo>
                <a:close/>
              </a:path>
            </a:pathLst>
          </a:custGeom>
          <a:blipFill>
            <a:blip r:embed="rId2"/>
            <a:stretch>
              <a:fillRect/>
            </a:stretch>
          </a:blipFill>
        </p:spPr>
        <p:txBody>
          <a:bodyPr/>
          <a:lstStyle/>
          <a:p>
            <a:endParaRPr lang="en-US"/>
          </a:p>
        </p:txBody>
      </p:sp>
      <p:sp>
        <p:nvSpPr>
          <p:cNvPr id="8" name="Freeform 8"/>
          <p:cNvSpPr/>
          <p:nvPr/>
        </p:nvSpPr>
        <p:spPr>
          <a:xfrm>
            <a:off x="10212631" y="378290"/>
            <a:ext cx="650410" cy="650410"/>
          </a:xfrm>
          <a:custGeom>
            <a:avLst/>
            <a:gdLst/>
            <a:ahLst/>
            <a:cxnLst/>
            <a:rect l="l" t="t" r="r" b="b"/>
            <a:pathLst>
              <a:path w="650410" h="650410">
                <a:moveTo>
                  <a:pt x="0" y="0"/>
                </a:moveTo>
                <a:lnTo>
                  <a:pt x="650410" y="0"/>
                </a:lnTo>
                <a:lnTo>
                  <a:pt x="650410" y="650410"/>
                </a:lnTo>
                <a:lnTo>
                  <a:pt x="0" y="65041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0" name="TextBox 10"/>
          <p:cNvSpPr txBox="1"/>
          <p:nvPr/>
        </p:nvSpPr>
        <p:spPr>
          <a:xfrm>
            <a:off x="3962400" y="1592652"/>
            <a:ext cx="8043479" cy="925894"/>
          </a:xfrm>
          <a:prstGeom prst="rect">
            <a:avLst/>
          </a:prstGeom>
        </p:spPr>
        <p:txBody>
          <a:bodyPr lIns="0" tIns="0" rIns="0" bIns="0" rtlCol="0" anchor="t">
            <a:spAutoFit/>
          </a:bodyPr>
          <a:lstStyle/>
          <a:p>
            <a:pPr algn="l">
              <a:lnSpc>
                <a:spcPts val="7150"/>
              </a:lnSpc>
            </a:pPr>
            <a:r>
              <a:rPr lang="en-US" sz="6500" dirty="0">
                <a:solidFill>
                  <a:srgbClr val="FBF9F1"/>
                </a:solidFill>
                <a:latin typeface="Poppins Bold"/>
                <a:ea typeface="Poppins Bold"/>
                <a:cs typeface="Poppins Bold"/>
                <a:sym typeface="Poppins Bold"/>
              </a:rPr>
              <a:t>Control ECU</a:t>
            </a:r>
          </a:p>
        </p:txBody>
      </p:sp>
      <p:pic>
        <p:nvPicPr>
          <p:cNvPr id="3" name="Picture 2" descr="A computer screen shot of a circuit board&#10;&#10;Description automatically generated">
            <a:extLst>
              <a:ext uri="{FF2B5EF4-FFF2-40B4-BE49-F238E27FC236}">
                <a16:creationId xmlns:a16="http://schemas.microsoft.com/office/drawing/2014/main" id="{CB3D7FD8-3157-88AE-0397-A35F0D4CFA1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038600" y="2895173"/>
            <a:ext cx="10602805" cy="6668431"/>
          </a:xfrm>
          <a:prstGeom prst="rect">
            <a:avLst/>
          </a:prstGeom>
        </p:spPr>
      </p:pic>
    </p:spTree>
    <p:extLst>
      <p:ext uri="{BB962C8B-B14F-4D97-AF65-F5344CB8AC3E}">
        <p14:creationId xmlns:p14="http://schemas.microsoft.com/office/powerpoint/2010/main" val="22120949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6" name="Freeform 6"/>
          <p:cNvSpPr/>
          <p:nvPr/>
        </p:nvSpPr>
        <p:spPr>
          <a:xfrm rot="-2181579">
            <a:off x="14622652" y="162339"/>
            <a:ext cx="10128448" cy="10895890"/>
          </a:xfrm>
          <a:custGeom>
            <a:avLst/>
            <a:gdLst/>
            <a:ahLst/>
            <a:cxnLst/>
            <a:rect l="l" t="t" r="r" b="b"/>
            <a:pathLst>
              <a:path w="10128448" h="10895890">
                <a:moveTo>
                  <a:pt x="0" y="0"/>
                </a:moveTo>
                <a:lnTo>
                  <a:pt x="10128447" y="0"/>
                </a:lnTo>
                <a:lnTo>
                  <a:pt x="10128447" y="10895890"/>
                </a:lnTo>
                <a:lnTo>
                  <a:pt x="0" y="10895890"/>
                </a:lnTo>
                <a:lnTo>
                  <a:pt x="0" y="0"/>
                </a:lnTo>
                <a:close/>
              </a:path>
            </a:pathLst>
          </a:custGeom>
          <a:blipFill>
            <a:blip r:embed="rId2"/>
            <a:stretch>
              <a:fillRect l="-157" r="-157"/>
            </a:stretch>
          </a:blipFill>
        </p:spPr>
        <p:txBody>
          <a:bodyPr/>
          <a:lstStyle/>
          <a:p>
            <a:endParaRPr lang="en-US"/>
          </a:p>
        </p:txBody>
      </p:sp>
      <p:sp>
        <p:nvSpPr>
          <p:cNvPr id="13" name="TextBox 13"/>
          <p:cNvSpPr txBox="1"/>
          <p:nvPr/>
        </p:nvSpPr>
        <p:spPr>
          <a:xfrm>
            <a:off x="3733800" y="3588372"/>
            <a:ext cx="13048614" cy="410369"/>
          </a:xfrm>
          <a:prstGeom prst="rect">
            <a:avLst/>
          </a:prstGeom>
        </p:spPr>
        <p:txBody>
          <a:bodyPr wrap="square" lIns="0" tIns="0" rIns="0" bIns="0" rtlCol="0" anchor="t">
            <a:spAutoFit/>
          </a:bodyPr>
          <a:lstStyle/>
          <a:p>
            <a:pPr algn="l">
              <a:lnSpc>
                <a:spcPts val="3220"/>
              </a:lnSpc>
              <a:spcBef>
                <a:spcPct val="0"/>
              </a:spcBef>
            </a:pPr>
            <a:r>
              <a:rPr lang="en-US" sz="3600" dirty="0">
                <a:solidFill>
                  <a:srgbClr val="FBF9F1"/>
                </a:solidFill>
                <a:latin typeface="Lato Bold"/>
                <a:ea typeface="Lato Bold"/>
                <a:cs typeface="Lato Bold"/>
                <a:sym typeface="Lato Bold"/>
              </a:rPr>
              <a:t>Abdelrahman x (Ahmed + Hassan + Ali + Mohamed)</a:t>
            </a:r>
          </a:p>
        </p:txBody>
      </p:sp>
      <p:sp>
        <p:nvSpPr>
          <p:cNvPr id="14" name="TextBox 14"/>
          <p:cNvSpPr txBox="1"/>
          <p:nvPr/>
        </p:nvSpPr>
        <p:spPr>
          <a:xfrm>
            <a:off x="6906837" y="1251578"/>
            <a:ext cx="4474326" cy="850233"/>
          </a:xfrm>
          <a:prstGeom prst="rect">
            <a:avLst/>
          </a:prstGeom>
        </p:spPr>
        <p:txBody>
          <a:bodyPr lIns="0" tIns="0" rIns="0" bIns="0" rtlCol="0" anchor="t">
            <a:spAutoFit/>
          </a:bodyPr>
          <a:lstStyle/>
          <a:p>
            <a:pPr algn="l">
              <a:lnSpc>
                <a:spcPts val="6600"/>
              </a:lnSpc>
            </a:pPr>
            <a:r>
              <a:rPr lang="en-US" sz="6000" dirty="0">
                <a:solidFill>
                  <a:srgbClr val="FBF9F1"/>
                </a:solidFill>
                <a:latin typeface="Poppins Bold"/>
                <a:ea typeface="Poppins Bold"/>
                <a:cs typeface="Poppins Bold"/>
                <a:sym typeface="Poppins Bold"/>
              </a:rPr>
              <a:t>OUR TEAM</a:t>
            </a:r>
          </a:p>
        </p:txBody>
      </p:sp>
      <p:sp>
        <p:nvSpPr>
          <p:cNvPr id="21" name="TextBox 10">
            <a:extLst>
              <a:ext uri="{FF2B5EF4-FFF2-40B4-BE49-F238E27FC236}">
                <a16:creationId xmlns:a16="http://schemas.microsoft.com/office/drawing/2014/main" id="{CD0DC159-D4DF-0F95-91CA-767F56EC1C75}"/>
              </a:ext>
            </a:extLst>
          </p:cNvPr>
          <p:cNvSpPr txBox="1"/>
          <p:nvPr/>
        </p:nvSpPr>
        <p:spPr>
          <a:xfrm>
            <a:off x="762000" y="5895672"/>
            <a:ext cx="11411477" cy="2203560"/>
          </a:xfrm>
          <a:prstGeom prst="rect">
            <a:avLst/>
          </a:prstGeom>
        </p:spPr>
        <p:txBody>
          <a:bodyPr lIns="0" tIns="0" rIns="0" bIns="0" rtlCol="0" anchor="t">
            <a:spAutoFit/>
          </a:bodyPr>
          <a:lstStyle/>
          <a:p>
            <a:pPr algn="l">
              <a:lnSpc>
                <a:spcPts val="15959"/>
              </a:lnSpc>
            </a:pPr>
            <a:r>
              <a:rPr lang="en-US" sz="14508" dirty="0">
                <a:solidFill>
                  <a:srgbClr val="FBF9F1"/>
                </a:solidFill>
                <a:latin typeface="Poppins Bold"/>
                <a:ea typeface="Poppins Bold"/>
                <a:cs typeface="Poppins Bold"/>
                <a:sym typeface="Poppins Bold"/>
              </a:rPr>
              <a:t>THANK YOU </a:t>
            </a:r>
          </a:p>
        </p:txBody>
      </p:sp>
      <p:sp>
        <p:nvSpPr>
          <p:cNvPr id="22" name="TextBox 16">
            <a:extLst>
              <a:ext uri="{FF2B5EF4-FFF2-40B4-BE49-F238E27FC236}">
                <a16:creationId xmlns:a16="http://schemas.microsoft.com/office/drawing/2014/main" id="{CC731548-FB5A-8D89-0937-C9DD04C64ED8}"/>
              </a:ext>
            </a:extLst>
          </p:cNvPr>
          <p:cNvSpPr txBox="1"/>
          <p:nvPr/>
        </p:nvSpPr>
        <p:spPr>
          <a:xfrm>
            <a:off x="917652" y="7922866"/>
            <a:ext cx="11411477" cy="831853"/>
          </a:xfrm>
          <a:prstGeom prst="rect">
            <a:avLst/>
          </a:prstGeom>
        </p:spPr>
        <p:txBody>
          <a:bodyPr lIns="0" tIns="0" rIns="0" bIns="0" rtlCol="0" anchor="t">
            <a:spAutoFit/>
          </a:bodyPr>
          <a:lstStyle/>
          <a:p>
            <a:pPr algn="l">
              <a:lnSpc>
                <a:spcPts val="6050"/>
              </a:lnSpc>
            </a:pPr>
            <a:r>
              <a:rPr lang="en-US" sz="5500" dirty="0">
                <a:solidFill>
                  <a:srgbClr val="FBF9F1"/>
                </a:solidFill>
                <a:latin typeface="Poppins"/>
                <a:ea typeface="Poppins"/>
                <a:cs typeface="Poppins"/>
                <a:sym typeface="Poppins"/>
              </a:rPr>
              <a:t>for your time and attention</a:t>
            </a:r>
          </a:p>
        </p:txBody>
      </p:sp>
      <p:grpSp>
        <p:nvGrpSpPr>
          <p:cNvPr id="26" name="Group 2">
            <a:extLst>
              <a:ext uri="{FF2B5EF4-FFF2-40B4-BE49-F238E27FC236}">
                <a16:creationId xmlns:a16="http://schemas.microsoft.com/office/drawing/2014/main" id="{990F2769-2800-6CEE-76A8-108E3CD9F4B7}"/>
              </a:ext>
            </a:extLst>
          </p:cNvPr>
          <p:cNvGrpSpPr/>
          <p:nvPr/>
        </p:nvGrpSpPr>
        <p:grpSpPr>
          <a:xfrm>
            <a:off x="678073" y="9038856"/>
            <a:ext cx="16598104" cy="995428"/>
            <a:chOff x="0" y="0"/>
            <a:chExt cx="4371517" cy="262170"/>
          </a:xfrm>
        </p:grpSpPr>
        <p:sp>
          <p:nvSpPr>
            <p:cNvPr id="27" name="Freeform 3">
              <a:extLst>
                <a:ext uri="{FF2B5EF4-FFF2-40B4-BE49-F238E27FC236}">
                  <a16:creationId xmlns:a16="http://schemas.microsoft.com/office/drawing/2014/main" id="{3EFAD7E1-67EF-FAE3-2D11-F4E227897B20}"/>
                </a:ext>
              </a:extLst>
            </p:cNvPr>
            <p:cNvSpPr/>
            <p:nvPr/>
          </p:nvSpPr>
          <p:spPr>
            <a:xfrm>
              <a:off x="0" y="0"/>
              <a:ext cx="4371517" cy="262170"/>
            </a:xfrm>
            <a:custGeom>
              <a:avLst/>
              <a:gdLst/>
              <a:ahLst/>
              <a:cxnLst/>
              <a:rect l="l" t="t" r="r" b="b"/>
              <a:pathLst>
                <a:path w="4371517" h="262170">
                  <a:moveTo>
                    <a:pt x="29852" y="0"/>
                  </a:moveTo>
                  <a:lnTo>
                    <a:pt x="4341666" y="0"/>
                  </a:lnTo>
                  <a:cubicBezTo>
                    <a:pt x="4349583" y="0"/>
                    <a:pt x="4357176" y="3145"/>
                    <a:pt x="4362774" y="8743"/>
                  </a:cubicBezTo>
                  <a:cubicBezTo>
                    <a:pt x="4368372" y="14342"/>
                    <a:pt x="4371517" y="21935"/>
                    <a:pt x="4371517" y="29852"/>
                  </a:cubicBezTo>
                  <a:lnTo>
                    <a:pt x="4371517" y="232318"/>
                  </a:lnTo>
                  <a:cubicBezTo>
                    <a:pt x="4371517" y="248805"/>
                    <a:pt x="4358152" y="262170"/>
                    <a:pt x="4341666" y="262170"/>
                  </a:cubicBezTo>
                  <a:lnTo>
                    <a:pt x="29852" y="262170"/>
                  </a:lnTo>
                  <a:cubicBezTo>
                    <a:pt x="21935" y="262170"/>
                    <a:pt x="14342" y="259025"/>
                    <a:pt x="8743" y="253427"/>
                  </a:cubicBezTo>
                  <a:cubicBezTo>
                    <a:pt x="3145" y="247829"/>
                    <a:pt x="0" y="240236"/>
                    <a:pt x="0" y="232318"/>
                  </a:cubicBezTo>
                  <a:lnTo>
                    <a:pt x="0" y="29852"/>
                  </a:lnTo>
                  <a:cubicBezTo>
                    <a:pt x="0" y="21935"/>
                    <a:pt x="3145" y="14342"/>
                    <a:pt x="8743" y="8743"/>
                  </a:cubicBezTo>
                  <a:cubicBezTo>
                    <a:pt x="14342" y="3145"/>
                    <a:pt x="21935" y="0"/>
                    <a:pt x="29852" y="0"/>
                  </a:cubicBezTo>
                  <a:close/>
                </a:path>
              </a:pathLst>
            </a:custGeom>
            <a:solidFill>
              <a:srgbClr val="000000">
                <a:alpha val="0"/>
              </a:srgbClr>
            </a:solidFill>
            <a:ln w="38100" cap="rnd">
              <a:solidFill>
                <a:srgbClr val="E5E1DA"/>
              </a:solidFill>
              <a:prstDash val="solid"/>
              <a:round/>
            </a:ln>
          </p:spPr>
          <p:txBody>
            <a:bodyPr/>
            <a:lstStyle/>
            <a:p>
              <a:endParaRPr lang="en-US"/>
            </a:p>
          </p:txBody>
        </p:sp>
        <p:sp>
          <p:nvSpPr>
            <p:cNvPr id="28" name="TextBox 4">
              <a:extLst>
                <a:ext uri="{FF2B5EF4-FFF2-40B4-BE49-F238E27FC236}">
                  <a16:creationId xmlns:a16="http://schemas.microsoft.com/office/drawing/2014/main" id="{9F59378B-539D-4BF8-F466-4F039A9C8C67}"/>
                </a:ext>
              </a:extLst>
            </p:cNvPr>
            <p:cNvSpPr txBox="1"/>
            <p:nvPr/>
          </p:nvSpPr>
          <p:spPr>
            <a:xfrm>
              <a:off x="0" y="-38100"/>
              <a:ext cx="4371517" cy="300270"/>
            </a:xfrm>
            <a:prstGeom prst="rect">
              <a:avLst/>
            </a:prstGeom>
          </p:spPr>
          <p:txBody>
            <a:bodyPr lIns="50800" tIns="50800" rIns="50800" bIns="50800" rtlCol="0" anchor="ctr"/>
            <a:lstStyle/>
            <a:p>
              <a:pPr algn="ctr">
                <a:lnSpc>
                  <a:spcPts val="2659"/>
                </a:lnSpc>
              </a:pPr>
              <a:endParaRPr/>
            </a:p>
          </p:txBody>
        </p:sp>
      </p:grpSp>
      <p:sp>
        <p:nvSpPr>
          <p:cNvPr id="29" name="Freeform 9">
            <a:extLst>
              <a:ext uri="{FF2B5EF4-FFF2-40B4-BE49-F238E27FC236}">
                <a16:creationId xmlns:a16="http://schemas.microsoft.com/office/drawing/2014/main" id="{EBDF6565-70A6-0154-4CA0-4C40DE27B9BE}"/>
              </a:ext>
            </a:extLst>
          </p:cNvPr>
          <p:cNvSpPr/>
          <p:nvPr/>
        </p:nvSpPr>
        <p:spPr>
          <a:xfrm>
            <a:off x="917652" y="9267825"/>
            <a:ext cx="528429" cy="528429"/>
          </a:xfrm>
          <a:custGeom>
            <a:avLst/>
            <a:gdLst/>
            <a:ahLst/>
            <a:cxnLst/>
            <a:rect l="l" t="t" r="r" b="b"/>
            <a:pathLst>
              <a:path w="528429" h="528429">
                <a:moveTo>
                  <a:pt x="0" y="0"/>
                </a:moveTo>
                <a:lnTo>
                  <a:pt x="528429" y="0"/>
                </a:lnTo>
                <a:lnTo>
                  <a:pt x="528429" y="528429"/>
                </a:lnTo>
                <a:lnTo>
                  <a:pt x="0" y="52842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30" name="TextBox 11">
            <a:extLst>
              <a:ext uri="{FF2B5EF4-FFF2-40B4-BE49-F238E27FC236}">
                <a16:creationId xmlns:a16="http://schemas.microsoft.com/office/drawing/2014/main" id="{7AA70667-2C9B-FF21-40BD-46663182582C}"/>
              </a:ext>
            </a:extLst>
          </p:cNvPr>
          <p:cNvSpPr txBox="1"/>
          <p:nvPr/>
        </p:nvSpPr>
        <p:spPr>
          <a:xfrm>
            <a:off x="1706896" y="9267825"/>
            <a:ext cx="4535372" cy="439223"/>
          </a:xfrm>
          <a:prstGeom prst="rect">
            <a:avLst/>
          </a:prstGeom>
        </p:spPr>
        <p:txBody>
          <a:bodyPr lIns="0" tIns="0" rIns="0" bIns="0" rtlCol="0" anchor="t">
            <a:spAutoFit/>
          </a:bodyPr>
          <a:lstStyle/>
          <a:p>
            <a:pPr algn="l">
              <a:lnSpc>
                <a:spcPts val="3779"/>
              </a:lnSpc>
              <a:spcBef>
                <a:spcPct val="0"/>
              </a:spcBef>
            </a:pPr>
            <a:r>
              <a:rPr lang="en-US" sz="2700" dirty="0">
                <a:solidFill>
                  <a:srgbClr val="E5E1DA"/>
                </a:solidFill>
                <a:latin typeface="Lato"/>
                <a:ea typeface="Lato"/>
                <a:cs typeface="Lato"/>
                <a:sym typeface="Lato"/>
              </a:rPr>
              <a:t>ITI Training 1-Month</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1542318" flipV="1">
            <a:off x="12037037" y="-954371"/>
            <a:ext cx="7674102" cy="8229600"/>
          </a:xfrm>
          <a:custGeom>
            <a:avLst/>
            <a:gdLst/>
            <a:ahLst/>
            <a:cxnLst/>
            <a:rect l="l" t="t" r="r" b="b"/>
            <a:pathLst>
              <a:path w="7674102" h="8229600">
                <a:moveTo>
                  <a:pt x="0" y="8229600"/>
                </a:moveTo>
                <a:lnTo>
                  <a:pt x="7674102" y="8229600"/>
                </a:lnTo>
                <a:lnTo>
                  <a:pt x="7674102" y="0"/>
                </a:lnTo>
                <a:lnTo>
                  <a:pt x="0" y="0"/>
                </a:lnTo>
                <a:lnTo>
                  <a:pt x="0" y="8229600"/>
                </a:lnTo>
                <a:close/>
              </a:path>
            </a:pathLst>
          </a:custGeom>
          <a:blipFill>
            <a:blip r:embed="rId2"/>
            <a:stretch>
              <a:fillRect/>
            </a:stretch>
          </a:blipFill>
        </p:spPr>
        <p:txBody>
          <a:bodyPr/>
          <a:lstStyle/>
          <a:p>
            <a:endParaRPr lang="en-US"/>
          </a:p>
        </p:txBody>
      </p:sp>
      <p:sp>
        <p:nvSpPr>
          <p:cNvPr id="6" name="Freeform 6"/>
          <p:cNvSpPr/>
          <p:nvPr/>
        </p:nvSpPr>
        <p:spPr>
          <a:xfrm>
            <a:off x="-2147874" y="7962921"/>
            <a:ext cx="5747719" cy="3384081"/>
          </a:xfrm>
          <a:custGeom>
            <a:avLst/>
            <a:gdLst/>
            <a:ahLst/>
            <a:cxnLst/>
            <a:rect l="l" t="t" r="r" b="b"/>
            <a:pathLst>
              <a:path w="5747719" h="3384081">
                <a:moveTo>
                  <a:pt x="0" y="0"/>
                </a:moveTo>
                <a:lnTo>
                  <a:pt x="5747719" y="0"/>
                </a:lnTo>
                <a:lnTo>
                  <a:pt x="5747719" y="3384080"/>
                </a:lnTo>
                <a:lnTo>
                  <a:pt x="0" y="3384080"/>
                </a:lnTo>
                <a:lnTo>
                  <a:pt x="0" y="0"/>
                </a:lnTo>
                <a:close/>
              </a:path>
            </a:pathLst>
          </a:custGeom>
          <a:blipFill>
            <a:blip r:embed="rId3"/>
            <a:stretch>
              <a:fillRect l="-18302" b="-143185"/>
            </a:stretch>
          </a:blipFill>
        </p:spPr>
        <p:txBody>
          <a:bodyPr/>
          <a:lstStyle/>
          <a:p>
            <a:endParaRPr lang="en-US"/>
          </a:p>
        </p:txBody>
      </p:sp>
      <p:sp>
        <p:nvSpPr>
          <p:cNvPr id="7" name="Freeform 7"/>
          <p:cNvSpPr/>
          <p:nvPr/>
        </p:nvSpPr>
        <p:spPr>
          <a:xfrm>
            <a:off x="14977667" y="1839074"/>
            <a:ext cx="896420" cy="896420"/>
          </a:xfrm>
          <a:custGeom>
            <a:avLst/>
            <a:gdLst/>
            <a:ahLst/>
            <a:cxnLst/>
            <a:rect l="l" t="t" r="r" b="b"/>
            <a:pathLst>
              <a:path w="896420" h="896420">
                <a:moveTo>
                  <a:pt x="0" y="0"/>
                </a:moveTo>
                <a:lnTo>
                  <a:pt x="896421" y="0"/>
                </a:lnTo>
                <a:lnTo>
                  <a:pt x="896421" y="896420"/>
                </a:lnTo>
                <a:lnTo>
                  <a:pt x="0" y="89642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8" name="TextBox 8"/>
          <p:cNvSpPr txBox="1"/>
          <p:nvPr/>
        </p:nvSpPr>
        <p:spPr>
          <a:xfrm>
            <a:off x="725985" y="713019"/>
            <a:ext cx="7273915" cy="991875"/>
          </a:xfrm>
          <a:prstGeom prst="rect">
            <a:avLst/>
          </a:prstGeom>
        </p:spPr>
        <p:txBody>
          <a:bodyPr lIns="0" tIns="0" rIns="0" bIns="0" rtlCol="0" anchor="t">
            <a:spAutoFit/>
          </a:bodyPr>
          <a:lstStyle/>
          <a:p>
            <a:pPr algn="l">
              <a:lnSpc>
                <a:spcPts val="7699"/>
              </a:lnSpc>
            </a:pPr>
            <a:r>
              <a:rPr lang="en-US" sz="6999" dirty="0">
                <a:solidFill>
                  <a:srgbClr val="FBF9F1"/>
                </a:solidFill>
                <a:latin typeface="Poppins Bold"/>
                <a:ea typeface="Poppins Bold"/>
                <a:cs typeface="Poppins Bold"/>
                <a:sym typeface="Poppins Bold"/>
              </a:rPr>
              <a:t>Contents</a:t>
            </a:r>
          </a:p>
        </p:txBody>
      </p:sp>
      <p:sp>
        <p:nvSpPr>
          <p:cNvPr id="9" name="TextBox 9"/>
          <p:cNvSpPr txBox="1"/>
          <p:nvPr/>
        </p:nvSpPr>
        <p:spPr>
          <a:xfrm>
            <a:off x="1416026" y="2345192"/>
            <a:ext cx="5441644" cy="456792"/>
          </a:xfrm>
          <a:prstGeom prst="rect">
            <a:avLst/>
          </a:prstGeom>
        </p:spPr>
        <p:txBody>
          <a:bodyPr lIns="0" tIns="0" rIns="0" bIns="0" rtlCol="0" anchor="t">
            <a:spAutoFit/>
          </a:bodyPr>
          <a:lstStyle/>
          <a:p>
            <a:pPr algn="l">
              <a:lnSpc>
                <a:spcPts val="3499"/>
              </a:lnSpc>
              <a:spcBef>
                <a:spcPct val="0"/>
              </a:spcBef>
            </a:pPr>
            <a:r>
              <a:rPr lang="en-US" sz="4400" dirty="0">
                <a:solidFill>
                  <a:srgbClr val="E5E1DA"/>
                </a:solidFill>
                <a:latin typeface="Lato"/>
                <a:ea typeface="Lato"/>
                <a:cs typeface="Lato"/>
                <a:sym typeface="Lato"/>
              </a:rPr>
              <a:t>Introduction</a:t>
            </a:r>
          </a:p>
        </p:txBody>
      </p:sp>
      <p:sp>
        <p:nvSpPr>
          <p:cNvPr id="10" name="TextBox 10"/>
          <p:cNvSpPr txBox="1"/>
          <p:nvPr/>
        </p:nvSpPr>
        <p:spPr>
          <a:xfrm>
            <a:off x="725985" y="2333391"/>
            <a:ext cx="444559" cy="448841"/>
          </a:xfrm>
          <a:prstGeom prst="rect">
            <a:avLst/>
          </a:prstGeom>
        </p:spPr>
        <p:txBody>
          <a:bodyPr lIns="0" tIns="0" rIns="0" bIns="0" rtlCol="0" anchor="t">
            <a:spAutoFit/>
          </a:bodyPr>
          <a:lstStyle/>
          <a:p>
            <a:pPr algn="r">
              <a:lnSpc>
                <a:spcPts val="3499"/>
              </a:lnSpc>
              <a:spcBef>
                <a:spcPct val="0"/>
              </a:spcBef>
            </a:pPr>
            <a:r>
              <a:rPr lang="en-US" sz="4000" dirty="0">
                <a:solidFill>
                  <a:srgbClr val="FFD944"/>
                </a:solidFill>
                <a:latin typeface="Lato Bold"/>
                <a:ea typeface="Lato Bold"/>
                <a:cs typeface="Lato Bold"/>
                <a:sym typeface="Lato Bold"/>
              </a:rPr>
              <a:t>1</a:t>
            </a:r>
          </a:p>
        </p:txBody>
      </p:sp>
      <p:sp>
        <p:nvSpPr>
          <p:cNvPr id="11" name="TextBox 11"/>
          <p:cNvSpPr txBox="1"/>
          <p:nvPr/>
        </p:nvSpPr>
        <p:spPr>
          <a:xfrm>
            <a:off x="1391445" y="4355992"/>
            <a:ext cx="5441644" cy="456792"/>
          </a:xfrm>
          <a:prstGeom prst="rect">
            <a:avLst/>
          </a:prstGeom>
        </p:spPr>
        <p:txBody>
          <a:bodyPr lIns="0" tIns="0" rIns="0" bIns="0" rtlCol="0" anchor="t">
            <a:spAutoFit/>
          </a:bodyPr>
          <a:lstStyle/>
          <a:p>
            <a:pPr algn="l">
              <a:lnSpc>
                <a:spcPts val="3499"/>
              </a:lnSpc>
              <a:spcBef>
                <a:spcPct val="0"/>
              </a:spcBef>
            </a:pPr>
            <a:r>
              <a:rPr lang="en-US" sz="4400" dirty="0">
                <a:solidFill>
                  <a:srgbClr val="E5E1DA"/>
                </a:solidFill>
                <a:latin typeface="Lato"/>
                <a:ea typeface="Lato"/>
                <a:cs typeface="Lato"/>
                <a:sym typeface="Lato"/>
              </a:rPr>
              <a:t>Security ECU</a:t>
            </a:r>
          </a:p>
        </p:txBody>
      </p:sp>
      <p:sp>
        <p:nvSpPr>
          <p:cNvPr id="12" name="TextBox 12"/>
          <p:cNvSpPr txBox="1"/>
          <p:nvPr/>
        </p:nvSpPr>
        <p:spPr>
          <a:xfrm>
            <a:off x="725985" y="3265832"/>
            <a:ext cx="444559" cy="448841"/>
          </a:xfrm>
          <a:prstGeom prst="rect">
            <a:avLst/>
          </a:prstGeom>
        </p:spPr>
        <p:txBody>
          <a:bodyPr lIns="0" tIns="0" rIns="0" bIns="0" rtlCol="0" anchor="t">
            <a:spAutoFit/>
          </a:bodyPr>
          <a:lstStyle/>
          <a:p>
            <a:pPr algn="r">
              <a:lnSpc>
                <a:spcPts val="3499"/>
              </a:lnSpc>
              <a:spcBef>
                <a:spcPct val="0"/>
              </a:spcBef>
            </a:pPr>
            <a:r>
              <a:rPr lang="en-US" sz="4000" dirty="0">
                <a:solidFill>
                  <a:srgbClr val="FFD944"/>
                </a:solidFill>
                <a:latin typeface="Lato Bold"/>
                <a:ea typeface="Lato Bold"/>
                <a:cs typeface="Lato Bold"/>
                <a:sym typeface="Lato Bold"/>
              </a:rPr>
              <a:t>2</a:t>
            </a:r>
          </a:p>
        </p:txBody>
      </p:sp>
      <p:sp>
        <p:nvSpPr>
          <p:cNvPr id="13" name="TextBox 13"/>
          <p:cNvSpPr txBox="1"/>
          <p:nvPr/>
        </p:nvSpPr>
        <p:spPr>
          <a:xfrm>
            <a:off x="1361948" y="5351453"/>
            <a:ext cx="5441644" cy="456792"/>
          </a:xfrm>
          <a:prstGeom prst="rect">
            <a:avLst/>
          </a:prstGeom>
        </p:spPr>
        <p:txBody>
          <a:bodyPr lIns="0" tIns="0" rIns="0" bIns="0" rtlCol="0" anchor="t">
            <a:spAutoFit/>
          </a:bodyPr>
          <a:lstStyle/>
          <a:p>
            <a:pPr algn="l">
              <a:lnSpc>
                <a:spcPts val="3499"/>
              </a:lnSpc>
              <a:spcBef>
                <a:spcPct val="0"/>
              </a:spcBef>
            </a:pPr>
            <a:r>
              <a:rPr lang="en-US" sz="4400" dirty="0">
                <a:solidFill>
                  <a:srgbClr val="E5E1DA"/>
                </a:solidFill>
                <a:latin typeface="Lato"/>
                <a:ea typeface="Lato"/>
                <a:cs typeface="Lato"/>
                <a:sym typeface="Lato"/>
              </a:rPr>
              <a:t>Control ECU</a:t>
            </a:r>
          </a:p>
        </p:txBody>
      </p:sp>
      <p:sp>
        <p:nvSpPr>
          <p:cNvPr id="14" name="TextBox 14"/>
          <p:cNvSpPr txBox="1"/>
          <p:nvPr/>
        </p:nvSpPr>
        <p:spPr>
          <a:xfrm>
            <a:off x="725984" y="4343170"/>
            <a:ext cx="444559" cy="448841"/>
          </a:xfrm>
          <a:prstGeom prst="rect">
            <a:avLst/>
          </a:prstGeom>
        </p:spPr>
        <p:txBody>
          <a:bodyPr lIns="0" tIns="0" rIns="0" bIns="0" rtlCol="0" anchor="t">
            <a:spAutoFit/>
          </a:bodyPr>
          <a:lstStyle/>
          <a:p>
            <a:pPr algn="r">
              <a:lnSpc>
                <a:spcPts val="3499"/>
              </a:lnSpc>
              <a:spcBef>
                <a:spcPct val="0"/>
              </a:spcBef>
            </a:pPr>
            <a:r>
              <a:rPr lang="en-US" sz="4000" dirty="0">
                <a:solidFill>
                  <a:srgbClr val="FFD944"/>
                </a:solidFill>
                <a:latin typeface="Lato Bold"/>
                <a:ea typeface="Lato Bold"/>
                <a:cs typeface="Lato Bold"/>
                <a:sym typeface="Lato Bold"/>
              </a:rPr>
              <a:t>3</a:t>
            </a:r>
          </a:p>
        </p:txBody>
      </p:sp>
      <p:sp>
        <p:nvSpPr>
          <p:cNvPr id="15" name="TextBox 15"/>
          <p:cNvSpPr txBox="1"/>
          <p:nvPr/>
        </p:nvSpPr>
        <p:spPr>
          <a:xfrm>
            <a:off x="1416026" y="6428791"/>
            <a:ext cx="5441644" cy="456792"/>
          </a:xfrm>
          <a:prstGeom prst="rect">
            <a:avLst/>
          </a:prstGeom>
        </p:spPr>
        <p:txBody>
          <a:bodyPr lIns="0" tIns="0" rIns="0" bIns="0" rtlCol="0" anchor="t">
            <a:spAutoFit/>
          </a:bodyPr>
          <a:lstStyle/>
          <a:p>
            <a:pPr algn="l">
              <a:lnSpc>
                <a:spcPts val="3499"/>
              </a:lnSpc>
              <a:spcBef>
                <a:spcPct val="0"/>
              </a:spcBef>
            </a:pPr>
            <a:r>
              <a:rPr lang="en-US" sz="4400" dirty="0">
                <a:solidFill>
                  <a:srgbClr val="E5E1DA"/>
                </a:solidFill>
                <a:latin typeface="Lato"/>
                <a:ea typeface="Lato"/>
                <a:cs typeface="Lato"/>
                <a:sym typeface="Lato"/>
              </a:rPr>
              <a:t>Simulation</a:t>
            </a:r>
          </a:p>
        </p:txBody>
      </p:sp>
      <p:sp>
        <p:nvSpPr>
          <p:cNvPr id="16" name="TextBox 16"/>
          <p:cNvSpPr txBox="1"/>
          <p:nvPr/>
        </p:nvSpPr>
        <p:spPr>
          <a:xfrm>
            <a:off x="730350" y="5387405"/>
            <a:ext cx="444559" cy="448841"/>
          </a:xfrm>
          <a:prstGeom prst="rect">
            <a:avLst/>
          </a:prstGeom>
        </p:spPr>
        <p:txBody>
          <a:bodyPr lIns="0" tIns="0" rIns="0" bIns="0" rtlCol="0" anchor="t">
            <a:spAutoFit/>
          </a:bodyPr>
          <a:lstStyle/>
          <a:p>
            <a:pPr algn="r">
              <a:lnSpc>
                <a:spcPts val="3499"/>
              </a:lnSpc>
              <a:spcBef>
                <a:spcPct val="0"/>
              </a:spcBef>
            </a:pPr>
            <a:r>
              <a:rPr lang="en-US" sz="4000" dirty="0">
                <a:solidFill>
                  <a:srgbClr val="FFD944"/>
                </a:solidFill>
                <a:latin typeface="Lato Bold"/>
                <a:ea typeface="Lato Bold"/>
                <a:cs typeface="Lato Bold"/>
                <a:sym typeface="Lato Bold"/>
              </a:rPr>
              <a:t>4</a:t>
            </a:r>
          </a:p>
        </p:txBody>
      </p:sp>
      <p:sp>
        <p:nvSpPr>
          <p:cNvPr id="29" name="TextBox 16">
            <a:extLst>
              <a:ext uri="{FF2B5EF4-FFF2-40B4-BE49-F238E27FC236}">
                <a16:creationId xmlns:a16="http://schemas.microsoft.com/office/drawing/2014/main" id="{7DB4CD14-DBD0-E5B6-43B7-89101BAD0E3E}"/>
              </a:ext>
            </a:extLst>
          </p:cNvPr>
          <p:cNvSpPr txBox="1"/>
          <p:nvPr/>
        </p:nvSpPr>
        <p:spPr>
          <a:xfrm>
            <a:off x="725983" y="6407884"/>
            <a:ext cx="444559" cy="448841"/>
          </a:xfrm>
          <a:prstGeom prst="rect">
            <a:avLst/>
          </a:prstGeom>
        </p:spPr>
        <p:txBody>
          <a:bodyPr lIns="0" tIns="0" rIns="0" bIns="0" rtlCol="0" anchor="t">
            <a:spAutoFit/>
          </a:bodyPr>
          <a:lstStyle/>
          <a:p>
            <a:pPr algn="r">
              <a:lnSpc>
                <a:spcPts val="3499"/>
              </a:lnSpc>
              <a:spcBef>
                <a:spcPct val="0"/>
              </a:spcBef>
            </a:pPr>
            <a:r>
              <a:rPr lang="en-US" sz="4000" dirty="0">
                <a:solidFill>
                  <a:srgbClr val="FFD944"/>
                </a:solidFill>
                <a:latin typeface="Lato Bold"/>
                <a:ea typeface="Lato Bold"/>
                <a:cs typeface="Lato Bold"/>
                <a:sym typeface="Lato Bold"/>
              </a:rPr>
              <a:t>5</a:t>
            </a:r>
          </a:p>
        </p:txBody>
      </p:sp>
      <p:sp>
        <p:nvSpPr>
          <p:cNvPr id="30" name="TextBox 9">
            <a:extLst>
              <a:ext uri="{FF2B5EF4-FFF2-40B4-BE49-F238E27FC236}">
                <a16:creationId xmlns:a16="http://schemas.microsoft.com/office/drawing/2014/main" id="{EC64FCE4-7BE0-F1E4-4D77-5FFDBD615C5F}"/>
              </a:ext>
            </a:extLst>
          </p:cNvPr>
          <p:cNvSpPr txBox="1"/>
          <p:nvPr/>
        </p:nvSpPr>
        <p:spPr>
          <a:xfrm>
            <a:off x="1361948" y="3309206"/>
            <a:ext cx="5441644" cy="456792"/>
          </a:xfrm>
          <a:prstGeom prst="rect">
            <a:avLst/>
          </a:prstGeom>
        </p:spPr>
        <p:txBody>
          <a:bodyPr lIns="0" tIns="0" rIns="0" bIns="0" rtlCol="0" anchor="t">
            <a:spAutoFit/>
          </a:bodyPr>
          <a:lstStyle/>
          <a:p>
            <a:pPr algn="l">
              <a:lnSpc>
                <a:spcPts val="3499"/>
              </a:lnSpc>
              <a:spcBef>
                <a:spcPct val="0"/>
              </a:spcBef>
            </a:pPr>
            <a:r>
              <a:rPr lang="en-US" sz="4400" dirty="0">
                <a:solidFill>
                  <a:srgbClr val="E5E1DA"/>
                </a:solidFill>
                <a:latin typeface="Lato"/>
                <a:ea typeface="Lato"/>
                <a:cs typeface="Lato"/>
                <a:sym typeface="Lato"/>
              </a:rPr>
              <a:t>ADAS Applications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4" name="Group 4"/>
          <p:cNvGrpSpPr/>
          <p:nvPr/>
        </p:nvGrpSpPr>
        <p:grpSpPr>
          <a:xfrm>
            <a:off x="1371600" y="1485900"/>
            <a:ext cx="12577332" cy="8137251"/>
            <a:chOff x="0" y="0"/>
            <a:chExt cx="3312548" cy="2143144"/>
          </a:xfrm>
        </p:grpSpPr>
        <p:sp>
          <p:nvSpPr>
            <p:cNvPr id="5" name="Freeform 5"/>
            <p:cNvSpPr/>
            <p:nvPr/>
          </p:nvSpPr>
          <p:spPr>
            <a:xfrm>
              <a:off x="0" y="0"/>
              <a:ext cx="3312549" cy="2143144"/>
            </a:xfrm>
            <a:custGeom>
              <a:avLst/>
              <a:gdLst/>
              <a:ahLst/>
              <a:cxnLst/>
              <a:rect l="l" t="t" r="r" b="b"/>
              <a:pathLst>
                <a:path w="3312549" h="2143144">
                  <a:moveTo>
                    <a:pt x="12311" y="0"/>
                  </a:moveTo>
                  <a:lnTo>
                    <a:pt x="3300238" y="0"/>
                  </a:lnTo>
                  <a:cubicBezTo>
                    <a:pt x="3307037" y="0"/>
                    <a:pt x="3312549" y="5512"/>
                    <a:pt x="3312549" y="12311"/>
                  </a:cubicBezTo>
                  <a:lnTo>
                    <a:pt x="3312549" y="2130834"/>
                  </a:lnTo>
                  <a:cubicBezTo>
                    <a:pt x="3312549" y="2134099"/>
                    <a:pt x="3311251" y="2137230"/>
                    <a:pt x="3308943" y="2139539"/>
                  </a:cubicBezTo>
                  <a:cubicBezTo>
                    <a:pt x="3306634" y="2141847"/>
                    <a:pt x="3303503" y="2143144"/>
                    <a:pt x="3300238" y="2143144"/>
                  </a:cubicBezTo>
                  <a:lnTo>
                    <a:pt x="12311" y="2143144"/>
                  </a:lnTo>
                  <a:cubicBezTo>
                    <a:pt x="9046" y="2143144"/>
                    <a:pt x="5915" y="2141847"/>
                    <a:pt x="3606" y="2139539"/>
                  </a:cubicBezTo>
                  <a:cubicBezTo>
                    <a:pt x="1297" y="2137230"/>
                    <a:pt x="0" y="2134099"/>
                    <a:pt x="0" y="2130834"/>
                  </a:cubicBezTo>
                  <a:lnTo>
                    <a:pt x="0" y="12311"/>
                  </a:lnTo>
                  <a:cubicBezTo>
                    <a:pt x="0" y="9046"/>
                    <a:pt x="1297" y="5915"/>
                    <a:pt x="3606" y="3606"/>
                  </a:cubicBezTo>
                  <a:cubicBezTo>
                    <a:pt x="5915" y="1297"/>
                    <a:pt x="9046" y="0"/>
                    <a:pt x="12311" y="0"/>
                  </a:cubicBezTo>
                  <a:close/>
                </a:path>
              </a:pathLst>
            </a:custGeom>
            <a:solidFill>
              <a:srgbClr val="000000"/>
            </a:solidFill>
            <a:ln w="38100" cap="sq">
              <a:solidFill>
                <a:srgbClr val="E5E1DA"/>
              </a:solidFill>
              <a:prstDash val="solid"/>
              <a:miter/>
            </a:ln>
          </p:spPr>
          <p:txBody>
            <a:bodyPr/>
            <a:lstStyle/>
            <a:p>
              <a:endParaRPr lang="en-US"/>
            </a:p>
          </p:txBody>
        </p:sp>
        <p:sp>
          <p:nvSpPr>
            <p:cNvPr id="6" name="TextBox 6"/>
            <p:cNvSpPr txBox="1"/>
            <p:nvPr/>
          </p:nvSpPr>
          <p:spPr>
            <a:xfrm>
              <a:off x="0" y="-38100"/>
              <a:ext cx="3312548" cy="2181244"/>
            </a:xfrm>
            <a:prstGeom prst="rect">
              <a:avLst/>
            </a:prstGeom>
          </p:spPr>
          <p:txBody>
            <a:bodyPr lIns="50800" tIns="50800" rIns="50800" bIns="50800" rtlCol="0" anchor="ctr"/>
            <a:lstStyle/>
            <a:p>
              <a:pPr algn="ctr">
                <a:lnSpc>
                  <a:spcPts val="2659"/>
                </a:lnSpc>
              </a:pPr>
              <a:endParaRPr/>
            </a:p>
          </p:txBody>
        </p:sp>
      </p:grpSp>
      <p:sp>
        <p:nvSpPr>
          <p:cNvPr id="7" name="Freeform 7"/>
          <p:cNvSpPr/>
          <p:nvPr/>
        </p:nvSpPr>
        <p:spPr>
          <a:xfrm rot="6626729" flipH="1">
            <a:off x="-8130685" y="1817905"/>
            <a:ext cx="12221289" cy="8822969"/>
          </a:xfrm>
          <a:custGeom>
            <a:avLst/>
            <a:gdLst/>
            <a:ahLst/>
            <a:cxnLst/>
            <a:rect l="l" t="t" r="r" b="b"/>
            <a:pathLst>
              <a:path w="12221289" h="8822969">
                <a:moveTo>
                  <a:pt x="12221289" y="0"/>
                </a:moveTo>
                <a:lnTo>
                  <a:pt x="0" y="0"/>
                </a:lnTo>
                <a:lnTo>
                  <a:pt x="0" y="8822968"/>
                </a:lnTo>
                <a:lnTo>
                  <a:pt x="12221289" y="8822968"/>
                </a:lnTo>
                <a:lnTo>
                  <a:pt x="12221289" y="0"/>
                </a:lnTo>
                <a:close/>
              </a:path>
            </a:pathLst>
          </a:custGeom>
          <a:blipFill>
            <a:blip r:embed="rId2"/>
            <a:stretch>
              <a:fillRect/>
            </a:stretch>
          </a:blipFill>
        </p:spPr>
        <p:txBody>
          <a:bodyPr/>
          <a:lstStyle/>
          <a:p>
            <a:endParaRPr lang="en-US"/>
          </a:p>
        </p:txBody>
      </p:sp>
      <p:sp>
        <p:nvSpPr>
          <p:cNvPr id="8" name="Freeform 8"/>
          <p:cNvSpPr/>
          <p:nvPr/>
        </p:nvSpPr>
        <p:spPr>
          <a:xfrm>
            <a:off x="10212631" y="378290"/>
            <a:ext cx="650410" cy="650410"/>
          </a:xfrm>
          <a:custGeom>
            <a:avLst/>
            <a:gdLst/>
            <a:ahLst/>
            <a:cxnLst/>
            <a:rect l="l" t="t" r="r" b="b"/>
            <a:pathLst>
              <a:path w="650410" h="650410">
                <a:moveTo>
                  <a:pt x="0" y="0"/>
                </a:moveTo>
                <a:lnTo>
                  <a:pt x="650410" y="0"/>
                </a:lnTo>
                <a:lnTo>
                  <a:pt x="650410" y="650410"/>
                </a:lnTo>
                <a:lnTo>
                  <a:pt x="0" y="65041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9" name="TextBox 9"/>
          <p:cNvSpPr txBox="1"/>
          <p:nvPr/>
        </p:nvSpPr>
        <p:spPr>
          <a:xfrm>
            <a:off x="2819400" y="3950866"/>
            <a:ext cx="10462577" cy="3323987"/>
          </a:xfrm>
          <a:prstGeom prst="rect">
            <a:avLst/>
          </a:prstGeom>
        </p:spPr>
        <p:txBody>
          <a:bodyPr wrap="square" lIns="0" tIns="0" rIns="0" bIns="0" rtlCol="0" anchor="t">
            <a:spAutoFit/>
          </a:bodyPr>
          <a:lstStyle/>
          <a:p>
            <a:pPr algn="l">
              <a:spcBef>
                <a:spcPct val="0"/>
              </a:spcBef>
            </a:pPr>
            <a:r>
              <a:rPr lang="en-US" sz="3600" dirty="0">
                <a:solidFill>
                  <a:srgbClr val="E5E1DA"/>
                </a:solidFill>
                <a:latin typeface="Lato"/>
                <a:ea typeface="Lato"/>
                <a:cs typeface="Lato"/>
                <a:sym typeface="Lato"/>
              </a:rPr>
              <a:t>Almost all vehicle accidents are caused by human error, which can be avoided with Advanced Driver Assistance Systems (ADAS). The role of ADAS is to prevent deaths and injuries by reducing the number of car accidents and the serious impact of those that cannot be avoided.</a:t>
            </a:r>
          </a:p>
        </p:txBody>
      </p:sp>
      <p:sp>
        <p:nvSpPr>
          <p:cNvPr id="10" name="TextBox 10"/>
          <p:cNvSpPr txBox="1"/>
          <p:nvPr/>
        </p:nvSpPr>
        <p:spPr>
          <a:xfrm>
            <a:off x="2339023" y="2285225"/>
            <a:ext cx="8043479" cy="987425"/>
          </a:xfrm>
          <a:prstGeom prst="rect">
            <a:avLst/>
          </a:prstGeom>
        </p:spPr>
        <p:txBody>
          <a:bodyPr lIns="0" tIns="0" rIns="0" bIns="0" rtlCol="0" anchor="t">
            <a:spAutoFit/>
          </a:bodyPr>
          <a:lstStyle/>
          <a:p>
            <a:pPr algn="l">
              <a:lnSpc>
                <a:spcPts val="7150"/>
              </a:lnSpc>
            </a:pPr>
            <a:r>
              <a:rPr lang="en-US" sz="6500">
                <a:solidFill>
                  <a:srgbClr val="FBF9F1"/>
                </a:solidFill>
                <a:latin typeface="Poppins Bold"/>
                <a:ea typeface="Poppins Bold"/>
                <a:cs typeface="Poppins Bold"/>
                <a:sym typeface="Poppins Bold"/>
              </a:rPr>
              <a:t>INTRODUCTION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rot="5400000">
            <a:off x="4438636" y="4802688"/>
            <a:ext cx="8729104" cy="681625"/>
            <a:chOff x="0" y="0"/>
            <a:chExt cx="2299023" cy="179523"/>
          </a:xfrm>
        </p:grpSpPr>
        <p:sp>
          <p:nvSpPr>
            <p:cNvPr id="3" name="Freeform 3"/>
            <p:cNvSpPr/>
            <p:nvPr/>
          </p:nvSpPr>
          <p:spPr>
            <a:xfrm>
              <a:off x="0" y="0"/>
              <a:ext cx="2299023" cy="179523"/>
            </a:xfrm>
            <a:custGeom>
              <a:avLst/>
              <a:gdLst/>
              <a:ahLst/>
              <a:cxnLst/>
              <a:rect l="l" t="t" r="r" b="b"/>
              <a:pathLst>
                <a:path w="2299023" h="179523">
                  <a:moveTo>
                    <a:pt x="56762" y="0"/>
                  </a:moveTo>
                  <a:lnTo>
                    <a:pt x="2242261" y="0"/>
                  </a:lnTo>
                  <a:cubicBezTo>
                    <a:pt x="2257315" y="0"/>
                    <a:pt x="2271753" y="5980"/>
                    <a:pt x="2282398" y="16625"/>
                  </a:cubicBezTo>
                  <a:cubicBezTo>
                    <a:pt x="2293043" y="27270"/>
                    <a:pt x="2299023" y="41708"/>
                    <a:pt x="2299023" y="56762"/>
                  </a:cubicBezTo>
                  <a:lnTo>
                    <a:pt x="2299023" y="122760"/>
                  </a:lnTo>
                  <a:cubicBezTo>
                    <a:pt x="2299023" y="137815"/>
                    <a:pt x="2293043" y="152252"/>
                    <a:pt x="2282398" y="162897"/>
                  </a:cubicBezTo>
                  <a:cubicBezTo>
                    <a:pt x="2271753" y="173542"/>
                    <a:pt x="2257315" y="179523"/>
                    <a:pt x="2242261" y="179523"/>
                  </a:cubicBezTo>
                  <a:lnTo>
                    <a:pt x="56762" y="179523"/>
                  </a:lnTo>
                  <a:cubicBezTo>
                    <a:pt x="41708" y="179523"/>
                    <a:pt x="27270" y="173542"/>
                    <a:pt x="16625" y="162897"/>
                  </a:cubicBezTo>
                  <a:cubicBezTo>
                    <a:pt x="5980" y="152252"/>
                    <a:pt x="0" y="137815"/>
                    <a:pt x="0" y="122760"/>
                  </a:cubicBezTo>
                  <a:lnTo>
                    <a:pt x="0" y="56762"/>
                  </a:lnTo>
                  <a:cubicBezTo>
                    <a:pt x="0" y="41708"/>
                    <a:pt x="5980" y="27270"/>
                    <a:pt x="16625" y="16625"/>
                  </a:cubicBezTo>
                  <a:cubicBezTo>
                    <a:pt x="27270" y="5980"/>
                    <a:pt x="41708" y="0"/>
                    <a:pt x="56762" y="0"/>
                  </a:cubicBezTo>
                  <a:close/>
                </a:path>
              </a:pathLst>
            </a:custGeom>
            <a:solidFill>
              <a:srgbClr val="000000">
                <a:alpha val="0"/>
              </a:srgbClr>
            </a:solidFill>
            <a:ln w="38100" cap="rnd">
              <a:solidFill>
                <a:srgbClr val="E5E1DA"/>
              </a:solidFill>
              <a:prstDash val="solid"/>
              <a:round/>
            </a:ln>
          </p:spPr>
          <p:txBody>
            <a:bodyPr/>
            <a:lstStyle/>
            <a:p>
              <a:endParaRPr lang="en-US"/>
            </a:p>
          </p:txBody>
        </p:sp>
        <p:sp>
          <p:nvSpPr>
            <p:cNvPr id="4" name="TextBox 4"/>
            <p:cNvSpPr txBox="1"/>
            <p:nvPr/>
          </p:nvSpPr>
          <p:spPr>
            <a:xfrm>
              <a:off x="0" y="-38100"/>
              <a:ext cx="2299023" cy="217623"/>
            </a:xfrm>
            <a:prstGeom prst="rect">
              <a:avLst/>
            </a:prstGeom>
          </p:spPr>
          <p:txBody>
            <a:bodyPr lIns="50800" tIns="50800" rIns="50800" bIns="50800" rtlCol="0" anchor="ctr"/>
            <a:lstStyle/>
            <a:p>
              <a:pPr algn="ctr">
                <a:lnSpc>
                  <a:spcPts val="2659"/>
                </a:lnSpc>
              </a:pPr>
              <a:endParaRPr/>
            </a:p>
          </p:txBody>
        </p:sp>
      </p:grpSp>
      <p:sp>
        <p:nvSpPr>
          <p:cNvPr id="5" name="Freeform 5"/>
          <p:cNvSpPr/>
          <p:nvPr/>
        </p:nvSpPr>
        <p:spPr>
          <a:xfrm>
            <a:off x="8574588" y="926782"/>
            <a:ext cx="457200" cy="460655"/>
          </a:xfrm>
          <a:custGeom>
            <a:avLst/>
            <a:gdLst/>
            <a:ahLst/>
            <a:cxnLst/>
            <a:rect l="l" t="t" r="r" b="b"/>
            <a:pathLst>
              <a:path w="457200" h="460655">
                <a:moveTo>
                  <a:pt x="0" y="0"/>
                </a:moveTo>
                <a:lnTo>
                  <a:pt x="457200" y="0"/>
                </a:lnTo>
                <a:lnTo>
                  <a:pt x="457200" y="460655"/>
                </a:lnTo>
                <a:lnTo>
                  <a:pt x="0" y="460655"/>
                </a:lnTo>
                <a:lnTo>
                  <a:pt x="0" y="0"/>
                </a:lnTo>
                <a:close/>
              </a:path>
            </a:pathLst>
          </a:custGeom>
          <a:blipFill>
            <a:blip r:embed="rId2"/>
            <a:stretch>
              <a:fillRect/>
            </a:stretch>
          </a:blipFill>
        </p:spPr>
        <p:txBody>
          <a:bodyPr/>
          <a:lstStyle/>
          <a:p>
            <a:endParaRPr lang="en-US"/>
          </a:p>
        </p:txBody>
      </p:sp>
      <p:sp>
        <p:nvSpPr>
          <p:cNvPr id="6" name="Freeform 6"/>
          <p:cNvSpPr/>
          <p:nvPr/>
        </p:nvSpPr>
        <p:spPr>
          <a:xfrm>
            <a:off x="8574588" y="4010041"/>
            <a:ext cx="457200" cy="460655"/>
          </a:xfrm>
          <a:custGeom>
            <a:avLst/>
            <a:gdLst/>
            <a:ahLst/>
            <a:cxnLst/>
            <a:rect l="l" t="t" r="r" b="b"/>
            <a:pathLst>
              <a:path w="457200" h="460655">
                <a:moveTo>
                  <a:pt x="0" y="0"/>
                </a:moveTo>
                <a:lnTo>
                  <a:pt x="457200" y="0"/>
                </a:lnTo>
                <a:lnTo>
                  <a:pt x="457200" y="460655"/>
                </a:lnTo>
                <a:lnTo>
                  <a:pt x="0" y="460655"/>
                </a:lnTo>
                <a:lnTo>
                  <a:pt x="0" y="0"/>
                </a:lnTo>
                <a:close/>
              </a:path>
            </a:pathLst>
          </a:custGeom>
          <a:blipFill>
            <a:blip r:embed="rId2"/>
            <a:stretch>
              <a:fillRect/>
            </a:stretch>
          </a:blipFill>
        </p:spPr>
        <p:txBody>
          <a:bodyPr/>
          <a:lstStyle/>
          <a:p>
            <a:endParaRPr lang="en-US"/>
          </a:p>
        </p:txBody>
      </p:sp>
      <p:sp>
        <p:nvSpPr>
          <p:cNvPr id="7" name="Freeform 7"/>
          <p:cNvSpPr/>
          <p:nvPr/>
        </p:nvSpPr>
        <p:spPr>
          <a:xfrm>
            <a:off x="8574588" y="7505560"/>
            <a:ext cx="457200" cy="460655"/>
          </a:xfrm>
          <a:custGeom>
            <a:avLst/>
            <a:gdLst/>
            <a:ahLst/>
            <a:cxnLst/>
            <a:rect l="l" t="t" r="r" b="b"/>
            <a:pathLst>
              <a:path w="457200" h="460655">
                <a:moveTo>
                  <a:pt x="0" y="0"/>
                </a:moveTo>
                <a:lnTo>
                  <a:pt x="457200" y="0"/>
                </a:lnTo>
                <a:lnTo>
                  <a:pt x="457200" y="460655"/>
                </a:lnTo>
                <a:lnTo>
                  <a:pt x="0" y="460655"/>
                </a:lnTo>
                <a:lnTo>
                  <a:pt x="0" y="0"/>
                </a:lnTo>
                <a:close/>
              </a:path>
            </a:pathLst>
          </a:custGeom>
          <a:blipFill>
            <a:blip r:embed="rId2"/>
            <a:stretch>
              <a:fillRect/>
            </a:stretch>
          </a:blipFill>
        </p:spPr>
        <p:txBody>
          <a:bodyPr/>
          <a:lstStyle/>
          <a:p>
            <a:endParaRPr lang="en-US"/>
          </a:p>
        </p:txBody>
      </p:sp>
      <p:sp>
        <p:nvSpPr>
          <p:cNvPr id="8" name="Freeform 8"/>
          <p:cNvSpPr/>
          <p:nvPr/>
        </p:nvSpPr>
        <p:spPr>
          <a:xfrm>
            <a:off x="1028700" y="8361880"/>
            <a:ext cx="896420" cy="896420"/>
          </a:xfrm>
          <a:custGeom>
            <a:avLst/>
            <a:gdLst/>
            <a:ahLst/>
            <a:cxnLst/>
            <a:rect l="l" t="t" r="r" b="b"/>
            <a:pathLst>
              <a:path w="896420" h="896420">
                <a:moveTo>
                  <a:pt x="0" y="0"/>
                </a:moveTo>
                <a:lnTo>
                  <a:pt x="896420" y="0"/>
                </a:lnTo>
                <a:lnTo>
                  <a:pt x="896420" y="896420"/>
                </a:lnTo>
                <a:lnTo>
                  <a:pt x="0" y="89642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9" name="Freeform 9"/>
          <p:cNvSpPr/>
          <p:nvPr/>
        </p:nvSpPr>
        <p:spPr>
          <a:xfrm rot="10435729">
            <a:off x="-696093" y="-3780464"/>
            <a:ext cx="7951775" cy="8527373"/>
          </a:xfrm>
          <a:custGeom>
            <a:avLst/>
            <a:gdLst/>
            <a:ahLst/>
            <a:cxnLst/>
            <a:rect l="l" t="t" r="r" b="b"/>
            <a:pathLst>
              <a:path w="7951775" h="8527373">
                <a:moveTo>
                  <a:pt x="0" y="0"/>
                </a:moveTo>
                <a:lnTo>
                  <a:pt x="7951775" y="0"/>
                </a:lnTo>
                <a:lnTo>
                  <a:pt x="7951775" y="8527373"/>
                </a:lnTo>
                <a:lnTo>
                  <a:pt x="0" y="8527373"/>
                </a:lnTo>
                <a:lnTo>
                  <a:pt x="0" y="0"/>
                </a:lnTo>
                <a:close/>
              </a:path>
            </a:pathLst>
          </a:custGeom>
          <a:blipFill>
            <a:blip r:embed="rId5"/>
            <a:stretch>
              <a:fillRect/>
            </a:stretch>
          </a:blipFill>
        </p:spPr>
        <p:txBody>
          <a:bodyPr/>
          <a:lstStyle/>
          <a:p>
            <a:endParaRPr lang="en-US"/>
          </a:p>
        </p:txBody>
      </p:sp>
      <p:sp>
        <p:nvSpPr>
          <p:cNvPr id="10" name="TextBox 10"/>
          <p:cNvSpPr txBox="1"/>
          <p:nvPr/>
        </p:nvSpPr>
        <p:spPr>
          <a:xfrm>
            <a:off x="9798106" y="869632"/>
            <a:ext cx="5199649" cy="404919"/>
          </a:xfrm>
          <a:prstGeom prst="rect">
            <a:avLst/>
          </a:prstGeom>
        </p:spPr>
        <p:txBody>
          <a:bodyPr lIns="0" tIns="0" rIns="0" bIns="0" rtlCol="0" anchor="t">
            <a:spAutoFit/>
          </a:bodyPr>
          <a:lstStyle/>
          <a:p>
            <a:pPr algn="l">
              <a:lnSpc>
                <a:spcPts val="3500"/>
              </a:lnSpc>
              <a:spcBef>
                <a:spcPct val="0"/>
              </a:spcBef>
            </a:pPr>
            <a:r>
              <a:rPr lang="en-US" sz="2500" dirty="0">
                <a:solidFill>
                  <a:srgbClr val="FFD944"/>
                </a:solidFill>
                <a:latin typeface="Lato Bold"/>
                <a:ea typeface="Lato Bold"/>
                <a:cs typeface="Lato Bold"/>
                <a:sym typeface="Lato Bold"/>
              </a:rPr>
              <a:t>Adaptive Light Control</a:t>
            </a:r>
          </a:p>
        </p:txBody>
      </p:sp>
      <p:sp>
        <p:nvSpPr>
          <p:cNvPr id="11" name="TextBox 11"/>
          <p:cNvSpPr txBox="1"/>
          <p:nvPr/>
        </p:nvSpPr>
        <p:spPr>
          <a:xfrm>
            <a:off x="9798106" y="1631944"/>
            <a:ext cx="7461194" cy="1480185"/>
          </a:xfrm>
          <a:prstGeom prst="rect">
            <a:avLst/>
          </a:prstGeom>
        </p:spPr>
        <p:txBody>
          <a:bodyPr lIns="0" tIns="0" rIns="0" bIns="0" rtlCol="0" anchor="t">
            <a:spAutoFit/>
          </a:bodyPr>
          <a:lstStyle/>
          <a:p>
            <a:pPr algn="l">
              <a:lnSpc>
                <a:spcPts val="2940"/>
              </a:lnSpc>
              <a:spcBef>
                <a:spcPct val="0"/>
              </a:spcBef>
            </a:pPr>
            <a:r>
              <a:rPr lang="en-US" sz="2100" dirty="0">
                <a:solidFill>
                  <a:srgbClr val="E5E1DA"/>
                </a:solidFill>
                <a:latin typeface="Lato"/>
                <a:ea typeface="Lato"/>
                <a:cs typeface="Lato"/>
                <a:sym typeface="Lato"/>
              </a:rPr>
              <a:t>Adaptive light control adapts the vehicle’s headlights to external lighting conditions. It changes the strength, direction, and rotation of the headlights depending on the vehicle’s environment and darkness.</a:t>
            </a:r>
          </a:p>
        </p:txBody>
      </p:sp>
      <p:sp>
        <p:nvSpPr>
          <p:cNvPr id="12" name="TextBox 12"/>
          <p:cNvSpPr txBox="1"/>
          <p:nvPr/>
        </p:nvSpPr>
        <p:spPr>
          <a:xfrm>
            <a:off x="1028700" y="6059170"/>
            <a:ext cx="5853180" cy="850233"/>
          </a:xfrm>
          <a:prstGeom prst="rect">
            <a:avLst/>
          </a:prstGeom>
        </p:spPr>
        <p:txBody>
          <a:bodyPr lIns="0" tIns="0" rIns="0" bIns="0" rtlCol="0" anchor="t">
            <a:spAutoFit/>
          </a:bodyPr>
          <a:lstStyle/>
          <a:p>
            <a:pPr algn="l">
              <a:lnSpc>
                <a:spcPts val="6600"/>
              </a:lnSpc>
            </a:pPr>
            <a:r>
              <a:rPr lang="en-US" sz="6000" dirty="0">
                <a:solidFill>
                  <a:srgbClr val="FBF9F1"/>
                </a:solidFill>
                <a:latin typeface="Poppins Bold"/>
                <a:ea typeface="Poppins Bold"/>
                <a:cs typeface="Poppins Bold"/>
                <a:sym typeface="Poppins Bold"/>
              </a:rPr>
              <a:t>Applications</a:t>
            </a:r>
          </a:p>
        </p:txBody>
      </p:sp>
      <p:sp>
        <p:nvSpPr>
          <p:cNvPr id="13" name="TextBox 13"/>
          <p:cNvSpPr txBox="1"/>
          <p:nvPr/>
        </p:nvSpPr>
        <p:spPr>
          <a:xfrm>
            <a:off x="9798106" y="3995893"/>
            <a:ext cx="5199649" cy="404919"/>
          </a:xfrm>
          <a:prstGeom prst="rect">
            <a:avLst/>
          </a:prstGeom>
        </p:spPr>
        <p:txBody>
          <a:bodyPr lIns="0" tIns="0" rIns="0" bIns="0" rtlCol="0" anchor="t">
            <a:spAutoFit/>
          </a:bodyPr>
          <a:lstStyle/>
          <a:p>
            <a:pPr algn="l">
              <a:lnSpc>
                <a:spcPts val="3500"/>
              </a:lnSpc>
              <a:spcBef>
                <a:spcPct val="0"/>
              </a:spcBef>
            </a:pPr>
            <a:r>
              <a:rPr lang="en-US" sz="2500" dirty="0">
                <a:solidFill>
                  <a:srgbClr val="FFD944"/>
                </a:solidFill>
                <a:latin typeface="Lato Bold"/>
                <a:ea typeface="Lato Bold"/>
                <a:cs typeface="Lato Bold"/>
                <a:sym typeface="Lato Bold"/>
              </a:rPr>
              <a:t>Automatic Parking</a:t>
            </a:r>
          </a:p>
        </p:txBody>
      </p:sp>
      <p:sp>
        <p:nvSpPr>
          <p:cNvPr id="14" name="TextBox 14"/>
          <p:cNvSpPr txBox="1"/>
          <p:nvPr/>
        </p:nvSpPr>
        <p:spPr>
          <a:xfrm>
            <a:off x="9798106" y="4755988"/>
            <a:ext cx="7461194" cy="2195794"/>
          </a:xfrm>
          <a:prstGeom prst="rect">
            <a:avLst/>
          </a:prstGeom>
        </p:spPr>
        <p:txBody>
          <a:bodyPr lIns="0" tIns="0" rIns="0" bIns="0" rtlCol="0" anchor="t">
            <a:spAutoFit/>
          </a:bodyPr>
          <a:lstStyle/>
          <a:p>
            <a:pPr algn="l">
              <a:lnSpc>
                <a:spcPts val="2940"/>
              </a:lnSpc>
              <a:spcBef>
                <a:spcPct val="0"/>
              </a:spcBef>
            </a:pPr>
            <a:r>
              <a:rPr lang="en-US" sz="2100" dirty="0">
                <a:solidFill>
                  <a:srgbClr val="E5E1DA"/>
                </a:solidFill>
                <a:latin typeface="Lato"/>
                <a:ea typeface="Lato"/>
                <a:cs typeface="Lato"/>
                <a:sym typeface="Lato"/>
              </a:rPr>
              <a:t>Automatic parking helps inform drivers of unseen areas so they know when to turn the steering wheel and stop. Vehicles equipped with rearview cameras have a better view of their surroundings than traditional side mirrors. Some systems can even complete parking automatically without the driver’s help by combining the input of multiple sensors..</a:t>
            </a:r>
          </a:p>
        </p:txBody>
      </p:sp>
      <p:sp>
        <p:nvSpPr>
          <p:cNvPr id="15" name="TextBox 15"/>
          <p:cNvSpPr txBox="1"/>
          <p:nvPr/>
        </p:nvSpPr>
        <p:spPr>
          <a:xfrm>
            <a:off x="9798106" y="7491412"/>
            <a:ext cx="5199649" cy="404919"/>
          </a:xfrm>
          <a:prstGeom prst="rect">
            <a:avLst/>
          </a:prstGeom>
        </p:spPr>
        <p:txBody>
          <a:bodyPr lIns="0" tIns="0" rIns="0" bIns="0" rtlCol="0" anchor="t">
            <a:spAutoFit/>
          </a:bodyPr>
          <a:lstStyle/>
          <a:p>
            <a:pPr algn="l">
              <a:lnSpc>
                <a:spcPts val="3500"/>
              </a:lnSpc>
              <a:spcBef>
                <a:spcPct val="0"/>
              </a:spcBef>
            </a:pPr>
            <a:r>
              <a:rPr lang="en-US" sz="2500" dirty="0">
                <a:solidFill>
                  <a:srgbClr val="FFD944"/>
                </a:solidFill>
                <a:latin typeface="Lato Bold"/>
                <a:ea typeface="Lato Bold"/>
                <a:cs typeface="Lato Bold"/>
                <a:sym typeface="Lato Bold"/>
              </a:rPr>
              <a:t>Night Vision</a:t>
            </a:r>
          </a:p>
        </p:txBody>
      </p:sp>
      <p:sp>
        <p:nvSpPr>
          <p:cNvPr id="16" name="TextBox 16"/>
          <p:cNvSpPr txBox="1"/>
          <p:nvPr/>
        </p:nvSpPr>
        <p:spPr>
          <a:xfrm>
            <a:off x="9798106" y="8251507"/>
            <a:ext cx="7461194" cy="708207"/>
          </a:xfrm>
          <a:prstGeom prst="rect">
            <a:avLst/>
          </a:prstGeom>
        </p:spPr>
        <p:txBody>
          <a:bodyPr lIns="0" tIns="0" rIns="0" bIns="0" rtlCol="0" anchor="t">
            <a:spAutoFit/>
          </a:bodyPr>
          <a:lstStyle/>
          <a:p>
            <a:pPr algn="l">
              <a:lnSpc>
                <a:spcPts val="2940"/>
              </a:lnSpc>
              <a:spcBef>
                <a:spcPct val="0"/>
              </a:spcBef>
            </a:pPr>
            <a:r>
              <a:rPr lang="en-US" sz="2100" dirty="0">
                <a:solidFill>
                  <a:srgbClr val="E5E1DA"/>
                </a:solidFill>
                <a:latin typeface="Lato"/>
                <a:ea typeface="Lato"/>
                <a:cs typeface="Lato"/>
                <a:sym typeface="Lato"/>
              </a:rPr>
              <a:t>Night vision systems enable drivers to see things that would otherwise be difficult or impossible to see at night.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rot="5400000">
            <a:off x="4438636" y="4802688"/>
            <a:ext cx="8729104" cy="681625"/>
            <a:chOff x="0" y="0"/>
            <a:chExt cx="2299023" cy="179523"/>
          </a:xfrm>
        </p:grpSpPr>
        <p:sp>
          <p:nvSpPr>
            <p:cNvPr id="3" name="Freeform 3"/>
            <p:cNvSpPr/>
            <p:nvPr/>
          </p:nvSpPr>
          <p:spPr>
            <a:xfrm>
              <a:off x="0" y="0"/>
              <a:ext cx="2299023" cy="179523"/>
            </a:xfrm>
            <a:custGeom>
              <a:avLst/>
              <a:gdLst/>
              <a:ahLst/>
              <a:cxnLst/>
              <a:rect l="l" t="t" r="r" b="b"/>
              <a:pathLst>
                <a:path w="2299023" h="179523">
                  <a:moveTo>
                    <a:pt x="56762" y="0"/>
                  </a:moveTo>
                  <a:lnTo>
                    <a:pt x="2242261" y="0"/>
                  </a:lnTo>
                  <a:cubicBezTo>
                    <a:pt x="2257315" y="0"/>
                    <a:pt x="2271753" y="5980"/>
                    <a:pt x="2282398" y="16625"/>
                  </a:cubicBezTo>
                  <a:cubicBezTo>
                    <a:pt x="2293043" y="27270"/>
                    <a:pt x="2299023" y="41708"/>
                    <a:pt x="2299023" y="56762"/>
                  </a:cubicBezTo>
                  <a:lnTo>
                    <a:pt x="2299023" y="122760"/>
                  </a:lnTo>
                  <a:cubicBezTo>
                    <a:pt x="2299023" y="137815"/>
                    <a:pt x="2293043" y="152252"/>
                    <a:pt x="2282398" y="162897"/>
                  </a:cubicBezTo>
                  <a:cubicBezTo>
                    <a:pt x="2271753" y="173542"/>
                    <a:pt x="2257315" y="179523"/>
                    <a:pt x="2242261" y="179523"/>
                  </a:cubicBezTo>
                  <a:lnTo>
                    <a:pt x="56762" y="179523"/>
                  </a:lnTo>
                  <a:cubicBezTo>
                    <a:pt x="41708" y="179523"/>
                    <a:pt x="27270" y="173542"/>
                    <a:pt x="16625" y="162897"/>
                  </a:cubicBezTo>
                  <a:cubicBezTo>
                    <a:pt x="5980" y="152252"/>
                    <a:pt x="0" y="137815"/>
                    <a:pt x="0" y="122760"/>
                  </a:cubicBezTo>
                  <a:lnTo>
                    <a:pt x="0" y="56762"/>
                  </a:lnTo>
                  <a:cubicBezTo>
                    <a:pt x="0" y="41708"/>
                    <a:pt x="5980" y="27270"/>
                    <a:pt x="16625" y="16625"/>
                  </a:cubicBezTo>
                  <a:cubicBezTo>
                    <a:pt x="27270" y="5980"/>
                    <a:pt x="41708" y="0"/>
                    <a:pt x="56762" y="0"/>
                  </a:cubicBezTo>
                  <a:close/>
                </a:path>
              </a:pathLst>
            </a:custGeom>
            <a:solidFill>
              <a:srgbClr val="000000">
                <a:alpha val="0"/>
              </a:srgbClr>
            </a:solidFill>
            <a:ln w="38100" cap="rnd">
              <a:solidFill>
                <a:srgbClr val="E5E1DA"/>
              </a:solidFill>
              <a:prstDash val="solid"/>
              <a:round/>
            </a:ln>
          </p:spPr>
          <p:txBody>
            <a:bodyPr/>
            <a:lstStyle/>
            <a:p>
              <a:endParaRPr lang="en-US"/>
            </a:p>
          </p:txBody>
        </p:sp>
        <p:sp>
          <p:nvSpPr>
            <p:cNvPr id="4" name="TextBox 4"/>
            <p:cNvSpPr txBox="1"/>
            <p:nvPr/>
          </p:nvSpPr>
          <p:spPr>
            <a:xfrm>
              <a:off x="0" y="-38100"/>
              <a:ext cx="2299023" cy="217623"/>
            </a:xfrm>
            <a:prstGeom prst="rect">
              <a:avLst/>
            </a:prstGeom>
          </p:spPr>
          <p:txBody>
            <a:bodyPr lIns="50800" tIns="50800" rIns="50800" bIns="50800" rtlCol="0" anchor="ctr"/>
            <a:lstStyle/>
            <a:p>
              <a:pPr algn="ctr">
                <a:lnSpc>
                  <a:spcPts val="2659"/>
                </a:lnSpc>
              </a:pPr>
              <a:endParaRPr/>
            </a:p>
          </p:txBody>
        </p:sp>
      </p:grpSp>
      <p:sp>
        <p:nvSpPr>
          <p:cNvPr id="5" name="Freeform 5"/>
          <p:cNvSpPr/>
          <p:nvPr/>
        </p:nvSpPr>
        <p:spPr>
          <a:xfrm>
            <a:off x="8574588" y="926782"/>
            <a:ext cx="457200" cy="460655"/>
          </a:xfrm>
          <a:custGeom>
            <a:avLst/>
            <a:gdLst/>
            <a:ahLst/>
            <a:cxnLst/>
            <a:rect l="l" t="t" r="r" b="b"/>
            <a:pathLst>
              <a:path w="457200" h="460655">
                <a:moveTo>
                  <a:pt x="0" y="0"/>
                </a:moveTo>
                <a:lnTo>
                  <a:pt x="457200" y="0"/>
                </a:lnTo>
                <a:lnTo>
                  <a:pt x="457200" y="460655"/>
                </a:lnTo>
                <a:lnTo>
                  <a:pt x="0" y="460655"/>
                </a:lnTo>
                <a:lnTo>
                  <a:pt x="0" y="0"/>
                </a:lnTo>
                <a:close/>
              </a:path>
            </a:pathLst>
          </a:custGeom>
          <a:blipFill>
            <a:blip r:embed="rId2"/>
            <a:stretch>
              <a:fillRect/>
            </a:stretch>
          </a:blipFill>
        </p:spPr>
        <p:txBody>
          <a:bodyPr/>
          <a:lstStyle/>
          <a:p>
            <a:endParaRPr lang="en-US"/>
          </a:p>
        </p:txBody>
      </p:sp>
      <p:sp>
        <p:nvSpPr>
          <p:cNvPr id="6" name="Freeform 6"/>
          <p:cNvSpPr/>
          <p:nvPr/>
        </p:nvSpPr>
        <p:spPr>
          <a:xfrm>
            <a:off x="8574588" y="4010041"/>
            <a:ext cx="457200" cy="460655"/>
          </a:xfrm>
          <a:custGeom>
            <a:avLst/>
            <a:gdLst/>
            <a:ahLst/>
            <a:cxnLst/>
            <a:rect l="l" t="t" r="r" b="b"/>
            <a:pathLst>
              <a:path w="457200" h="460655">
                <a:moveTo>
                  <a:pt x="0" y="0"/>
                </a:moveTo>
                <a:lnTo>
                  <a:pt x="457200" y="0"/>
                </a:lnTo>
                <a:lnTo>
                  <a:pt x="457200" y="460655"/>
                </a:lnTo>
                <a:lnTo>
                  <a:pt x="0" y="460655"/>
                </a:lnTo>
                <a:lnTo>
                  <a:pt x="0" y="0"/>
                </a:lnTo>
                <a:close/>
              </a:path>
            </a:pathLst>
          </a:custGeom>
          <a:blipFill>
            <a:blip r:embed="rId2"/>
            <a:stretch>
              <a:fillRect/>
            </a:stretch>
          </a:blipFill>
        </p:spPr>
        <p:txBody>
          <a:bodyPr/>
          <a:lstStyle/>
          <a:p>
            <a:endParaRPr lang="en-US"/>
          </a:p>
        </p:txBody>
      </p:sp>
      <p:sp>
        <p:nvSpPr>
          <p:cNvPr id="7" name="Freeform 7"/>
          <p:cNvSpPr/>
          <p:nvPr/>
        </p:nvSpPr>
        <p:spPr>
          <a:xfrm>
            <a:off x="8574588" y="7505560"/>
            <a:ext cx="457200" cy="460655"/>
          </a:xfrm>
          <a:custGeom>
            <a:avLst/>
            <a:gdLst/>
            <a:ahLst/>
            <a:cxnLst/>
            <a:rect l="l" t="t" r="r" b="b"/>
            <a:pathLst>
              <a:path w="457200" h="460655">
                <a:moveTo>
                  <a:pt x="0" y="0"/>
                </a:moveTo>
                <a:lnTo>
                  <a:pt x="457200" y="0"/>
                </a:lnTo>
                <a:lnTo>
                  <a:pt x="457200" y="460655"/>
                </a:lnTo>
                <a:lnTo>
                  <a:pt x="0" y="460655"/>
                </a:lnTo>
                <a:lnTo>
                  <a:pt x="0" y="0"/>
                </a:lnTo>
                <a:close/>
              </a:path>
            </a:pathLst>
          </a:custGeom>
          <a:blipFill>
            <a:blip r:embed="rId2"/>
            <a:stretch>
              <a:fillRect/>
            </a:stretch>
          </a:blipFill>
        </p:spPr>
        <p:txBody>
          <a:bodyPr/>
          <a:lstStyle/>
          <a:p>
            <a:endParaRPr lang="en-US"/>
          </a:p>
        </p:txBody>
      </p:sp>
      <p:sp>
        <p:nvSpPr>
          <p:cNvPr id="8" name="Freeform 8"/>
          <p:cNvSpPr/>
          <p:nvPr/>
        </p:nvSpPr>
        <p:spPr>
          <a:xfrm>
            <a:off x="1028700" y="8361880"/>
            <a:ext cx="896420" cy="896420"/>
          </a:xfrm>
          <a:custGeom>
            <a:avLst/>
            <a:gdLst/>
            <a:ahLst/>
            <a:cxnLst/>
            <a:rect l="l" t="t" r="r" b="b"/>
            <a:pathLst>
              <a:path w="896420" h="896420">
                <a:moveTo>
                  <a:pt x="0" y="0"/>
                </a:moveTo>
                <a:lnTo>
                  <a:pt x="896420" y="0"/>
                </a:lnTo>
                <a:lnTo>
                  <a:pt x="896420" y="896420"/>
                </a:lnTo>
                <a:lnTo>
                  <a:pt x="0" y="89642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9" name="Freeform 9"/>
          <p:cNvSpPr/>
          <p:nvPr/>
        </p:nvSpPr>
        <p:spPr>
          <a:xfrm rot="10435729">
            <a:off x="-696093" y="-3780464"/>
            <a:ext cx="7951775" cy="8527373"/>
          </a:xfrm>
          <a:custGeom>
            <a:avLst/>
            <a:gdLst/>
            <a:ahLst/>
            <a:cxnLst/>
            <a:rect l="l" t="t" r="r" b="b"/>
            <a:pathLst>
              <a:path w="7951775" h="8527373">
                <a:moveTo>
                  <a:pt x="0" y="0"/>
                </a:moveTo>
                <a:lnTo>
                  <a:pt x="7951775" y="0"/>
                </a:lnTo>
                <a:lnTo>
                  <a:pt x="7951775" y="8527373"/>
                </a:lnTo>
                <a:lnTo>
                  <a:pt x="0" y="8527373"/>
                </a:lnTo>
                <a:lnTo>
                  <a:pt x="0" y="0"/>
                </a:lnTo>
                <a:close/>
              </a:path>
            </a:pathLst>
          </a:custGeom>
          <a:blipFill>
            <a:blip r:embed="rId5"/>
            <a:stretch>
              <a:fillRect/>
            </a:stretch>
          </a:blipFill>
        </p:spPr>
        <p:txBody>
          <a:bodyPr/>
          <a:lstStyle/>
          <a:p>
            <a:endParaRPr lang="en-US"/>
          </a:p>
        </p:txBody>
      </p:sp>
      <p:sp>
        <p:nvSpPr>
          <p:cNvPr id="10" name="TextBox 10"/>
          <p:cNvSpPr txBox="1"/>
          <p:nvPr/>
        </p:nvSpPr>
        <p:spPr>
          <a:xfrm>
            <a:off x="9798106" y="869632"/>
            <a:ext cx="5199649" cy="404919"/>
          </a:xfrm>
          <a:prstGeom prst="rect">
            <a:avLst/>
          </a:prstGeom>
        </p:spPr>
        <p:txBody>
          <a:bodyPr lIns="0" tIns="0" rIns="0" bIns="0" rtlCol="0" anchor="t">
            <a:spAutoFit/>
          </a:bodyPr>
          <a:lstStyle/>
          <a:p>
            <a:pPr algn="l">
              <a:lnSpc>
                <a:spcPts val="3500"/>
              </a:lnSpc>
              <a:spcBef>
                <a:spcPct val="0"/>
              </a:spcBef>
            </a:pPr>
            <a:r>
              <a:rPr lang="en-US" sz="2500" dirty="0">
                <a:solidFill>
                  <a:srgbClr val="FFD944"/>
                </a:solidFill>
                <a:latin typeface="Lato Bold"/>
                <a:ea typeface="Lato Bold"/>
                <a:cs typeface="Lato Bold"/>
                <a:sym typeface="Lato Bold"/>
              </a:rPr>
              <a:t>Driver Monitoring System</a:t>
            </a:r>
          </a:p>
        </p:txBody>
      </p:sp>
      <p:sp>
        <p:nvSpPr>
          <p:cNvPr id="11" name="TextBox 11"/>
          <p:cNvSpPr txBox="1"/>
          <p:nvPr/>
        </p:nvSpPr>
        <p:spPr>
          <a:xfrm>
            <a:off x="9798106" y="1631944"/>
            <a:ext cx="7461194" cy="1823897"/>
          </a:xfrm>
          <a:prstGeom prst="rect">
            <a:avLst/>
          </a:prstGeom>
        </p:spPr>
        <p:txBody>
          <a:bodyPr lIns="0" tIns="0" rIns="0" bIns="0" rtlCol="0" anchor="t">
            <a:spAutoFit/>
          </a:bodyPr>
          <a:lstStyle/>
          <a:p>
            <a:pPr algn="l">
              <a:lnSpc>
                <a:spcPts val="2940"/>
              </a:lnSpc>
              <a:spcBef>
                <a:spcPct val="0"/>
              </a:spcBef>
            </a:pPr>
            <a:r>
              <a:rPr lang="en-US" sz="2100" dirty="0">
                <a:solidFill>
                  <a:srgbClr val="E5E1DA"/>
                </a:solidFill>
                <a:latin typeface="Lato"/>
                <a:ea typeface="Lato"/>
                <a:cs typeface="Lato"/>
                <a:sym typeface="Lato"/>
              </a:rPr>
              <a:t>The driver monitoring system is another way of measuring the driver’s attention. The camera sensors can analyze whether the driver’s eyes are on the road or drifting. Driver monitoring systems can alert drivers with noises, vibrations in the steering wheel, or flashing lights.</a:t>
            </a:r>
          </a:p>
        </p:txBody>
      </p:sp>
      <p:sp>
        <p:nvSpPr>
          <p:cNvPr id="12" name="TextBox 12"/>
          <p:cNvSpPr txBox="1"/>
          <p:nvPr/>
        </p:nvSpPr>
        <p:spPr>
          <a:xfrm>
            <a:off x="1028700" y="6059170"/>
            <a:ext cx="5853180" cy="850233"/>
          </a:xfrm>
          <a:prstGeom prst="rect">
            <a:avLst/>
          </a:prstGeom>
        </p:spPr>
        <p:txBody>
          <a:bodyPr lIns="0" tIns="0" rIns="0" bIns="0" rtlCol="0" anchor="t">
            <a:spAutoFit/>
          </a:bodyPr>
          <a:lstStyle/>
          <a:p>
            <a:pPr algn="l">
              <a:lnSpc>
                <a:spcPts val="6600"/>
              </a:lnSpc>
            </a:pPr>
            <a:r>
              <a:rPr lang="en-US" sz="6000" dirty="0">
                <a:solidFill>
                  <a:srgbClr val="FBF9F1"/>
                </a:solidFill>
                <a:latin typeface="Poppins Bold"/>
                <a:ea typeface="Poppins Bold"/>
                <a:cs typeface="Poppins Bold"/>
                <a:sym typeface="Poppins Bold"/>
              </a:rPr>
              <a:t>Applications</a:t>
            </a:r>
          </a:p>
        </p:txBody>
      </p:sp>
      <p:sp>
        <p:nvSpPr>
          <p:cNvPr id="13" name="TextBox 13"/>
          <p:cNvSpPr txBox="1"/>
          <p:nvPr/>
        </p:nvSpPr>
        <p:spPr>
          <a:xfrm>
            <a:off x="9798106" y="3995893"/>
            <a:ext cx="5199649" cy="404919"/>
          </a:xfrm>
          <a:prstGeom prst="rect">
            <a:avLst/>
          </a:prstGeom>
        </p:spPr>
        <p:txBody>
          <a:bodyPr lIns="0" tIns="0" rIns="0" bIns="0" rtlCol="0" anchor="t">
            <a:spAutoFit/>
          </a:bodyPr>
          <a:lstStyle/>
          <a:p>
            <a:pPr algn="l">
              <a:lnSpc>
                <a:spcPts val="3500"/>
              </a:lnSpc>
              <a:spcBef>
                <a:spcPct val="0"/>
              </a:spcBef>
            </a:pPr>
            <a:r>
              <a:rPr lang="en-US" sz="2500" dirty="0">
                <a:solidFill>
                  <a:srgbClr val="FFD944"/>
                </a:solidFill>
                <a:latin typeface="Lato Bold"/>
                <a:ea typeface="Lato Bold"/>
                <a:cs typeface="Lato Bold"/>
                <a:sym typeface="Lato Bold"/>
              </a:rPr>
              <a:t>Brake Assistant System (BAS)</a:t>
            </a:r>
          </a:p>
        </p:txBody>
      </p:sp>
      <p:sp>
        <p:nvSpPr>
          <p:cNvPr id="14" name="TextBox 14"/>
          <p:cNvSpPr txBox="1"/>
          <p:nvPr/>
        </p:nvSpPr>
        <p:spPr>
          <a:xfrm>
            <a:off x="9798106" y="4755988"/>
            <a:ext cx="7461194" cy="1823897"/>
          </a:xfrm>
          <a:prstGeom prst="rect">
            <a:avLst/>
          </a:prstGeom>
        </p:spPr>
        <p:txBody>
          <a:bodyPr lIns="0" tIns="0" rIns="0" bIns="0" rtlCol="0" anchor="t">
            <a:spAutoFit/>
          </a:bodyPr>
          <a:lstStyle/>
          <a:p>
            <a:pPr algn="l">
              <a:lnSpc>
                <a:spcPts val="2940"/>
              </a:lnSpc>
              <a:spcBef>
                <a:spcPct val="0"/>
              </a:spcBef>
            </a:pPr>
            <a:r>
              <a:rPr lang="en-US" sz="2100" dirty="0">
                <a:solidFill>
                  <a:srgbClr val="E5E1DA"/>
                </a:solidFill>
                <a:latin typeface="Lato"/>
                <a:ea typeface="Lato"/>
                <a:cs typeface="Lato"/>
                <a:sym typeface="Lato"/>
              </a:rPr>
              <a:t>It is a safety feature in modern vehicles designed to enhance braking performance during emergency situations. This system works by detecting when a driver is making a sudden or forceful application of the brakes, which typically indicates an emergency stop.</a:t>
            </a:r>
          </a:p>
        </p:txBody>
      </p:sp>
      <p:sp>
        <p:nvSpPr>
          <p:cNvPr id="15" name="TextBox 15"/>
          <p:cNvSpPr txBox="1"/>
          <p:nvPr/>
        </p:nvSpPr>
        <p:spPr>
          <a:xfrm>
            <a:off x="9798106" y="7491412"/>
            <a:ext cx="5199649" cy="404919"/>
          </a:xfrm>
          <a:prstGeom prst="rect">
            <a:avLst/>
          </a:prstGeom>
        </p:spPr>
        <p:txBody>
          <a:bodyPr lIns="0" tIns="0" rIns="0" bIns="0" rtlCol="0" anchor="t">
            <a:spAutoFit/>
          </a:bodyPr>
          <a:lstStyle/>
          <a:p>
            <a:pPr algn="l">
              <a:lnSpc>
                <a:spcPts val="3500"/>
              </a:lnSpc>
              <a:spcBef>
                <a:spcPct val="0"/>
              </a:spcBef>
            </a:pPr>
            <a:r>
              <a:rPr lang="en-US" sz="2500" dirty="0">
                <a:solidFill>
                  <a:srgbClr val="FFD944"/>
                </a:solidFill>
                <a:latin typeface="Lato Bold"/>
                <a:ea typeface="Lato Bold"/>
                <a:cs typeface="Lato Bold"/>
                <a:sym typeface="Lato Bold"/>
              </a:rPr>
              <a:t>Speed Limiter System (SL)</a:t>
            </a:r>
          </a:p>
        </p:txBody>
      </p:sp>
      <p:sp>
        <p:nvSpPr>
          <p:cNvPr id="16" name="TextBox 16"/>
          <p:cNvSpPr txBox="1"/>
          <p:nvPr/>
        </p:nvSpPr>
        <p:spPr>
          <a:xfrm>
            <a:off x="9798106" y="8081857"/>
            <a:ext cx="7461194" cy="1452001"/>
          </a:xfrm>
          <a:prstGeom prst="rect">
            <a:avLst/>
          </a:prstGeom>
        </p:spPr>
        <p:txBody>
          <a:bodyPr lIns="0" tIns="0" rIns="0" bIns="0" rtlCol="0" anchor="t">
            <a:spAutoFit/>
          </a:bodyPr>
          <a:lstStyle/>
          <a:p>
            <a:pPr algn="l">
              <a:lnSpc>
                <a:spcPts val="2940"/>
              </a:lnSpc>
              <a:spcBef>
                <a:spcPct val="0"/>
              </a:spcBef>
            </a:pPr>
            <a:r>
              <a:rPr lang="en-US" sz="2100" dirty="0">
                <a:solidFill>
                  <a:srgbClr val="E5E1DA"/>
                </a:solidFill>
                <a:latin typeface="Lato"/>
                <a:ea typeface="Lato"/>
                <a:cs typeface="Lato"/>
                <a:sym typeface="Lato"/>
              </a:rPr>
              <a:t>A speed limiter system is a feature in vehicles designed to prevent the vehicle from exceeding a set speed limit. It helps drivers maintain a safe and legal speed, reducing the risk of accidents and fines associated with speeding.</a:t>
            </a:r>
          </a:p>
        </p:txBody>
      </p:sp>
    </p:spTree>
    <p:extLst>
      <p:ext uri="{BB962C8B-B14F-4D97-AF65-F5344CB8AC3E}">
        <p14:creationId xmlns:p14="http://schemas.microsoft.com/office/powerpoint/2010/main" val="11703180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6989496">
            <a:off x="-5091968" y="-1340368"/>
            <a:ext cx="11026567" cy="7966695"/>
          </a:xfrm>
          <a:custGeom>
            <a:avLst/>
            <a:gdLst/>
            <a:ahLst/>
            <a:cxnLst/>
            <a:rect l="l" t="t" r="r" b="b"/>
            <a:pathLst>
              <a:path w="11026567" h="7966695">
                <a:moveTo>
                  <a:pt x="0" y="0"/>
                </a:moveTo>
                <a:lnTo>
                  <a:pt x="11026567" y="0"/>
                </a:lnTo>
                <a:lnTo>
                  <a:pt x="11026567" y="7966695"/>
                </a:lnTo>
                <a:lnTo>
                  <a:pt x="0" y="7966695"/>
                </a:lnTo>
                <a:lnTo>
                  <a:pt x="0" y="0"/>
                </a:lnTo>
                <a:close/>
              </a:path>
            </a:pathLst>
          </a:custGeom>
          <a:blipFill>
            <a:blip r:embed="rId2"/>
            <a:stretch>
              <a:fillRect/>
            </a:stretch>
          </a:blipFill>
        </p:spPr>
        <p:txBody>
          <a:bodyPr/>
          <a:lstStyle/>
          <a:p>
            <a:endParaRPr lang="en-US"/>
          </a:p>
        </p:txBody>
      </p:sp>
      <p:grpSp>
        <p:nvGrpSpPr>
          <p:cNvPr id="3" name="Group 3"/>
          <p:cNvGrpSpPr/>
          <p:nvPr/>
        </p:nvGrpSpPr>
        <p:grpSpPr>
          <a:xfrm>
            <a:off x="1028700" y="932795"/>
            <a:ext cx="16802100" cy="1024635"/>
            <a:chOff x="0" y="0"/>
            <a:chExt cx="2109684" cy="269863"/>
          </a:xfrm>
        </p:grpSpPr>
        <p:sp>
          <p:nvSpPr>
            <p:cNvPr id="4" name="Freeform 4"/>
            <p:cNvSpPr/>
            <p:nvPr/>
          </p:nvSpPr>
          <p:spPr>
            <a:xfrm>
              <a:off x="0" y="0"/>
              <a:ext cx="2109685" cy="269863"/>
            </a:xfrm>
            <a:custGeom>
              <a:avLst/>
              <a:gdLst/>
              <a:ahLst/>
              <a:cxnLst/>
              <a:rect l="l" t="t" r="r" b="b"/>
              <a:pathLst>
                <a:path w="2109685" h="269863">
                  <a:moveTo>
                    <a:pt x="57990" y="0"/>
                  </a:moveTo>
                  <a:lnTo>
                    <a:pt x="2051694" y="0"/>
                  </a:lnTo>
                  <a:cubicBezTo>
                    <a:pt x="2067074" y="0"/>
                    <a:pt x="2081824" y="6110"/>
                    <a:pt x="2092700" y="16985"/>
                  </a:cubicBezTo>
                  <a:cubicBezTo>
                    <a:pt x="2103575" y="27860"/>
                    <a:pt x="2109685" y="42610"/>
                    <a:pt x="2109685" y="57990"/>
                  </a:cubicBezTo>
                  <a:lnTo>
                    <a:pt x="2109685" y="211872"/>
                  </a:lnTo>
                  <a:cubicBezTo>
                    <a:pt x="2109685" y="227252"/>
                    <a:pt x="2103575" y="242002"/>
                    <a:pt x="2092700" y="252878"/>
                  </a:cubicBezTo>
                  <a:cubicBezTo>
                    <a:pt x="2081824" y="263753"/>
                    <a:pt x="2067074" y="269863"/>
                    <a:pt x="2051694" y="269863"/>
                  </a:cubicBezTo>
                  <a:lnTo>
                    <a:pt x="57990" y="269863"/>
                  </a:lnTo>
                  <a:cubicBezTo>
                    <a:pt x="42610" y="269863"/>
                    <a:pt x="27860" y="263753"/>
                    <a:pt x="16985" y="252878"/>
                  </a:cubicBezTo>
                  <a:cubicBezTo>
                    <a:pt x="6110" y="242002"/>
                    <a:pt x="0" y="227252"/>
                    <a:pt x="0" y="211872"/>
                  </a:cubicBezTo>
                  <a:lnTo>
                    <a:pt x="0" y="57990"/>
                  </a:lnTo>
                  <a:cubicBezTo>
                    <a:pt x="0" y="42610"/>
                    <a:pt x="6110" y="27860"/>
                    <a:pt x="16985" y="16985"/>
                  </a:cubicBezTo>
                  <a:cubicBezTo>
                    <a:pt x="27860" y="6110"/>
                    <a:pt x="42610" y="0"/>
                    <a:pt x="57990" y="0"/>
                  </a:cubicBezTo>
                  <a:close/>
                </a:path>
              </a:pathLst>
            </a:custGeom>
            <a:solidFill>
              <a:srgbClr val="000000"/>
            </a:solidFill>
            <a:ln w="38100" cap="rnd">
              <a:solidFill>
                <a:srgbClr val="FBF9F1"/>
              </a:solidFill>
              <a:prstDash val="solid"/>
              <a:round/>
            </a:ln>
          </p:spPr>
          <p:txBody>
            <a:bodyPr/>
            <a:lstStyle/>
            <a:p>
              <a:endParaRPr lang="en-US" dirty="0"/>
            </a:p>
          </p:txBody>
        </p:sp>
        <p:sp>
          <p:nvSpPr>
            <p:cNvPr id="5" name="TextBox 5"/>
            <p:cNvSpPr txBox="1"/>
            <p:nvPr/>
          </p:nvSpPr>
          <p:spPr>
            <a:xfrm>
              <a:off x="0" y="-38100"/>
              <a:ext cx="2109684" cy="307963"/>
            </a:xfrm>
            <a:prstGeom prst="rect">
              <a:avLst/>
            </a:prstGeom>
          </p:spPr>
          <p:txBody>
            <a:bodyPr lIns="50800" tIns="50800" rIns="50800" bIns="50800" rtlCol="0" anchor="ctr"/>
            <a:lstStyle/>
            <a:p>
              <a:pPr algn="ctr">
                <a:lnSpc>
                  <a:spcPts val="2659"/>
                </a:lnSpc>
              </a:pPr>
              <a:endParaRPr/>
            </a:p>
          </p:txBody>
        </p:sp>
      </p:grpSp>
      <p:sp>
        <p:nvSpPr>
          <p:cNvPr id="6" name="Freeform 6"/>
          <p:cNvSpPr/>
          <p:nvPr/>
        </p:nvSpPr>
        <p:spPr>
          <a:xfrm rot="-2967116">
            <a:off x="8691170" y="1377244"/>
            <a:ext cx="12892802" cy="9575242"/>
          </a:xfrm>
          <a:custGeom>
            <a:avLst/>
            <a:gdLst/>
            <a:ahLst/>
            <a:cxnLst/>
            <a:rect l="l" t="t" r="r" b="b"/>
            <a:pathLst>
              <a:path w="12892802" h="9575242">
                <a:moveTo>
                  <a:pt x="0" y="0"/>
                </a:moveTo>
                <a:lnTo>
                  <a:pt x="12892803" y="0"/>
                </a:lnTo>
                <a:lnTo>
                  <a:pt x="12892803" y="9575242"/>
                </a:lnTo>
                <a:lnTo>
                  <a:pt x="0" y="9575242"/>
                </a:lnTo>
                <a:lnTo>
                  <a:pt x="0" y="0"/>
                </a:lnTo>
                <a:close/>
              </a:path>
            </a:pathLst>
          </a:custGeom>
          <a:blipFill>
            <a:blip r:embed="rId2"/>
            <a:stretch>
              <a:fillRect r="-2793"/>
            </a:stretch>
          </a:blipFill>
        </p:spPr>
        <p:txBody>
          <a:bodyPr/>
          <a:lstStyle/>
          <a:p>
            <a:endParaRPr lang="en-US"/>
          </a:p>
        </p:txBody>
      </p:sp>
      <p:grpSp>
        <p:nvGrpSpPr>
          <p:cNvPr id="7" name="Group 7"/>
          <p:cNvGrpSpPr/>
          <p:nvPr/>
        </p:nvGrpSpPr>
        <p:grpSpPr>
          <a:xfrm>
            <a:off x="1028700" y="2151214"/>
            <a:ext cx="17030700" cy="6297125"/>
            <a:chOff x="0" y="0"/>
            <a:chExt cx="2109684" cy="1658502"/>
          </a:xfrm>
        </p:grpSpPr>
        <p:sp>
          <p:nvSpPr>
            <p:cNvPr id="8" name="Freeform 8"/>
            <p:cNvSpPr/>
            <p:nvPr/>
          </p:nvSpPr>
          <p:spPr>
            <a:xfrm>
              <a:off x="0" y="0"/>
              <a:ext cx="2109685" cy="1658502"/>
            </a:xfrm>
            <a:custGeom>
              <a:avLst/>
              <a:gdLst/>
              <a:ahLst/>
              <a:cxnLst/>
              <a:rect l="l" t="t" r="r" b="b"/>
              <a:pathLst>
                <a:path w="2109685" h="1658502">
                  <a:moveTo>
                    <a:pt x="19330" y="0"/>
                  </a:moveTo>
                  <a:lnTo>
                    <a:pt x="2090354" y="0"/>
                  </a:lnTo>
                  <a:cubicBezTo>
                    <a:pt x="2101030" y="0"/>
                    <a:pt x="2109685" y="8654"/>
                    <a:pt x="2109685" y="19330"/>
                  </a:cubicBezTo>
                  <a:lnTo>
                    <a:pt x="2109685" y="1639172"/>
                  </a:lnTo>
                  <a:cubicBezTo>
                    <a:pt x="2109685" y="1644299"/>
                    <a:pt x="2107648" y="1649215"/>
                    <a:pt x="2104023" y="1652840"/>
                  </a:cubicBezTo>
                  <a:cubicBezTo>
                    <a:pt x="2100398" y="1656466"/>
                    <a:pt x="2095481" y="1658502"/>
                    <a:pt x="2090354" y="1658502"/>
                  </a:cubicBezTo>
                  <a:lnTo>
                    <a:pt x="19330" y="1658502"/>
                  </a:lnTo>
                  <a:cubicBezTo>
                    <a:pt x="14203" y="1658502"/>
                    <a:pt x="9287" y="1656466"/>
                    <a:pt x="5662" y="1652840"/>
                  </a:cubicBezTo>
                  <a:cubicBezTo>
                    <a:pt x="2037" y="1649215"/>
                    <a:pt x="0" y="1644299"/>
                    <a:pt x="0" y="1639172"/>
                  </a:cubicBezTo>
                  <a:lnTo>
                    <a:pt x="0" y="19330"/>
                  </a:lnTo>
                  <a:cubicBezTo>
                    <a:pt x="0" y="14203"/>
                    <a:pt x="2037" y="9287"/>
                    <a:pt x="5662" y="5662"/>
                  </a:cubicBezTo>
                  <a:cubicBezTo>
                    <a:pt x="9287" y="2037"/>
                    <a:pt x="14203" y="0"/>
                    <a:pt x="19330" y="0"/>
                  </a:cubicBezTo>
                  <a:close/>
                </a:path>
              </a:pathLst>
            </a:custGeom>
            <a:solidFill>
              <a:srgbClr val="FBF9F1"/>
            </a:solidFill>
            <a:ln w="38100" cap="sq">
              <a:solidFill>
                <a:srgbClr val="FBF9F1"/>
              </a:solidFill>
              <a:prstDash val="solid"/>
              <a:miter/>
            </a:ln>
          </p:spPr>
          <p:txBody>
            <a:bodyPr/>
            <a:lstStyle/>
            <a:p>
              <a:endParaRPr lang="en-US"/>
            </a:p>
          </p:txBody>
        </p:sp>
        <p:sp>
          <p:nvSpPr>
            <p:cNvPr id="9" name="TextBox 9"/>
            <p:cNvSpPr txBox="1"/>
            <p:nvPr/>
          </p:nvSpPr>
          <p:spPr>
            <a:xfrm>
              <a:off x="0" y="-38100"/>
              <a:ext cx="2109684" cy="1696602"/>
            </a:xfrm>
            <a:prstGeom prst="rect">
              <a:avLst/>
            </a:prstGeom>
          </p:spPr>
          <p:txBody>
            <a:bodyPr lIns="50800" tIns="50800" rIns="50800" bIns="50800" rtlCol="0" anchor="ctr"/>
            <a:lstStyle/>
            <a:p>
              <a:pPr algn="ctr">
                <a:lnSpc>
                  <a:spcPts val="2659"/>
                </a:lnSpc>
              </a:pPr>
              <a:endParaRPr/>
            </a:p>
          </p:txBody>
        </p:sp>
      </p:grpSp>
      <p:sp>
        <p:nvSpPr>
          <p:cNvPr id="10" name="Freeform 10"/>
          <p:cNvSpPr/>
          <p:nvPr/>
        </p:nvSpPr>
        <p:spPr>
          <a:xfrm>
            <a:off x="8334444" y="1214785"/>
            <a:ext cx="457200" cy="460655"/>
          </a:xfrm>
          <a:custGeom>
            <a:avLst/>
            <a:gdLst/>
            <a:ahLst/>
            <a:cxnLst/>
            <a:rect l="l" t="t" r="r" b="b"/>
            <a:pathLst>
              <a:path w="457200" h="460655">
                <a:moveTo>
                  <a:pt x="0" y="0"/>
                </a:moveTo>
                <a:lnTo>
                  <a:pt x="457200" y="0"/>
                </a:lnTo>
                <a:lnTo>
                  <a:pt x="457200" y="460655"/>
                </a:lnTo>
                <a:lnTo>
                  <a:pt x="0" y="460655"/>
                </a:lnTo>
                <a:lnTo>
                  <a:pt x="0" y="0"/>
                </a:lnTo>
                <a:close/>
              </a:path>
            </a:pathLst>
          </a:custGeom>
          <a:blipFill>
            <a:blip r:embed="rId3"/>
            <a:stretch>
              <a:fillRect/>
            </a:stretch>
          </a:blipFill>
        </p:spPr>
        <p:txBody>
          <a:bodyPr/>
          <a:lstStyle/>
          <a:p>
            <a:endParaRPr lang="en-US"/>
          </a:p>
        </p:txBody>
      </p:sp>
      <p:sp>
        <p:nvSpPr>
          <p:cNvPr id="17" name="Freeform 17"/>
          <p:cNvSpPr/>
          <p:nvPr/>
        </p:nvSpPr>
        <p:spPr>
          <a:xfrm>
            <a:off x="16554836" y="1214785"/>
            <a:ext cx="457200" cy="460655"/>
          </a:xfrm>
          <a:custGeom>
            <a:avLst/>
            <a:gdLst/>
            <a:ahLst/>
            <a:cxnLst/>
            <a:rect l="l" t="t" r="r" b="b"/>
            <a:pathLst>
              <a:path w="457200" h="460655">
                <a:moveTo>
                  <a:pt x="0" y="0"/>
                </a:moveTo>
                <a:lnTo>
                  <a:pt x="457200" y="0"/>
                </a:lnTo>
                <a:lnTo>
                  <a:pt x="457200" y="460655"/>
                </a:lnTo>
                <a:lnTo>
                  <a:pt x="0" y="460655"/>
                </a:lnTo>
                <a:lnTo>
                  <a:pt x="0" y="0"/>
                </a:lnTo>
                <a:close/>
              </a:path>
            </a:pathLst>
          </a:custGeom>
          <a:blipFill>
            <a:blip r:embed="rId3"/>
            <a:stretch>
              <a:fillRect/>
            </a:stretch>
          </a:blipFill>
        </p:spPr>
        <p:txBody>
          <a:bodyPr/>
          <a:lstStyle/>
          <a:p>
            <a:endParaRPr lang="en-US"/>
          </a:p>
        </p:txBody>
      </p:sp>
      <p:sp>
        <p:nvSpPr>
          <p:cNvPr id="18" name="Freeform 18"/>
          <p:cNvSpPr/>
          <p:nvPr/>
        </p:nvSpPr>
        <p:spPr>
          <a:xfrm>
            <a:off x="16608890" y="8703795"/>
            <a:ext cx="650410" cy="650410"/>
          </a:xfrm>
          <a:custGeom>
            <a:avLst/>
            <a:gdLst/>
            <a:ahLst/>
            <a:cxnLst/>
            <a:rect l="l" t="t" r="r" b="b"/>
            <a:pathLst>
              <a:path w="650410" h="650410">
                <a:moveTo>
                  <a:pt x="0" y="0"/>
                </a:moveTo>
                <a:lnTo>
                  <a:pt x="650410" y="0"/>
                </a:lnTo>
                <a:lnTo>
                  <a:pt x="650410" y="650410"/>
                </a:lnTo>
                <a:lnTo>
                  <a:pt x="0" y="65041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grpSp>
        <p:nvGrpSpPr>
          <p:cNvPr id="19" name="Group 19"/>
          <p:cNvGrpSpPr/>
          <p:nvPr/>
        </p:nvGrpSpPr>
        <p:grpSpPr>
          <a:xfrm>
            <a:off x="1028700" y="8703795"/>
            <a:ext cx="15362208" cy="650410"/>
            <a:chOff x="0" y="0"/>
            <a:chExt cx="4046014" cy="171301"/>
          </a:xfrm>
        </p:grpSpPr>
        <p:sp>
          <p:nvSpPr>
            <p:cNvPr id="20" name="Freeform 20"/>
            <p:cNvSpPr/>
            <p:nvPr/>
          </p:nvSpPr>
          <p:spPr>
            <a:xfrm>
              <a:off x="0" y="0"/>
              <a:ext cx="4046014" cy="171301"/>
            </a:xfrm>
            <a:custGeom>
              <a:avLst/>
              <a:gdLst/>
              <a:ahLst/>
              <a:cxnLst/>
              <a:rect l="l" t="t" r="r" b="b"/>
              <a:pathLst>
                <a:path w="4046014" h="171301">
                  <a:moveTo>
                    <a:pt x="30238" y="0"/>
                  </a:moveTo>
                  <a:lnTo>
                    <a:pt x="4015776" y="0"/>
                  </a:lnTo>
                  <a:cubicBezTo>
                    <a:pt x="4032476" y="0"/>
                    <a:pt x="4046014" y="13538"/>
                    <a:pt x="4046014" y="30238"/>
                  </a:cubicBezTo>
                  <a:lnTo>
                    <a:pt x="4046014" y="141064"/>
                  </a:lnTo>
                  <a:cubicBezTo>
                    <a:pt x="4046014" y="149083"/>
                    <a:pt x="4042828" y="156774"/>
                    <a:pt x="4037157" y="162445"/>
                  </a:cubicBezTo>
                  <a:cubicBezTo>
                    <a:pt x="4031487" y="168116"/>
                    <a:pt x="4023796" y="171301"/>
                    <a:pt x="4015776" y="171301"/>
                  </a:cubicBezTo>
                  <a:lnTo>
                    <a:pt x="30238" y="171301"/>
                  </a:lnTo>
                  <a:cubicBezTo>
                    <a:pt x="22218" y="171301"/>
                    <a:pt x="14527" y="168116"/>
                    <a:pt x="8856" y="162445"/>
                  </a:cubicBezTo>
                  <a:cubicBezTo>
                    <a:pt x="3186" y="156774"/>
                    <a:pt x="0" y="149083"/>
                    <a:pt x="0" y="141064"/>
                  </a:cubicBezTo>
                  <a:lnTo>
                    <a:pt x="0" y="30238"/>
                  </a:lnTo>
                  <a:cubicBezTo>
                    <a:pt x="0" y="22218"/>
                    <a:pt x="3186" y="14527"/>
                    <a:pt x="8856" y="8856"/>
                  </a:cubicBezTo>
                  <a:cubicBezTo>
                    <a:pt x="14527" y="3186"/>
                    <a:pt x="22218" y="0"/>
                    <a:pt x="30238" y="0"/>
                  </a:cubicBezTo>
                  <a:close/>
                </a:path>
              </a:pathLst>
            </a:custGeom>
            <a:solidFill>
              <a:srgbClr val="000000">
                <a:alpha val="0"/>
              </a:srgbClr>
            </a:solidFill>
            <a:ln w="38100" cap="rnd">
              <a:solidFill>
                <a:srgbClr val="FBF9F1"/>
              </a:solidFill>
              <a:prstDash val="solid"/>
              <a:round/>
            </a:ln>
          </p:spPr>
          <p:txBody>
            <a:bodyPr/>
            <a:lstStyle/>
            <a:p>
              <a:endParaRPr lang="en-US"/>
            </a:p>
          </p:txBody>
        </p:sp>
        <p:sp>
          <p:nvSpPr>
            <p:cNvPr id="21" name="TextBox 21"/>
            <p:cNvSpPr txBox="1"/>
            <p:nvPr/>
          </p:nvSpPr>
          <p:spPr>
            <a:xfrm>
              <a:off x="0" y="-38100"/>
              <a:ext cx="4046014" cy="209401"/>
            </a:xfrm>
            <a:prstGeom prst="rect">
              <a:avLst/>
            </a:prstGeom>
          </p:spPr>
          <p:txBody>
            <a:bodyPr lIns="50800" tIns="50800" rIns="50800" bIns="50800" rtlCol="0" anchor="ctr"/>
            <a:lstStyle/>
            <a:p>
              <a:pPr algn="ctr">
                <a:lnSpc>
                  <a:spcPts val="2659"/>
                </a:lnSpc>
              </a:pPr>
              <a:endParaRPr/>
            </a:p>
          </p:txBody>
        </p:sp>
      </p:grpSp>
      <p:sp>
        <p:nvSpPr>
          <p:cNvPr id="22" name="TextBox 22"/>
          <p:cNvSpPr txBox="1"/>
          <p:nvPr/>
        </p:nvSpPr>
        <p:spPr>
          <a:xfrm>
            <a:off x="1504564" y="1147297"/>
            <a:ext cx="6667955" cy="475579"/>
          </a:xfrm>
          <a:prstGeom prst="rect">
            <a:avLst/>
          </a:prstGeom>
        </p:spPr>
        <p:txBody>
          <a:bodyPr lIns="0" tIns="0" rIns="0" bIns="0" rtlCol="0" anchor="t">
            <a:spAutoFit/>
          </a:bodyPr>
          <a:lstStyle/>
          <a:p>
            <a:pPr algn="l">
              <a:lnSpc>
                <a:spcPts val="3919"/>
              </a:lnSpc>
              <a:spcBef>
                <a:spcPct val="0"/>
              </a:spcBef>
            </a:pPr>
            <a:r>
              <a:rPr lang="en-US" sz="2799" dirty="0">
                <a:solidFill>
                  <a:srgbClr val="FBF9F1"/>
                </a:solidFill>
                <a:latin typeface="Poppins Bold"/>
                <a:ea typeface="Poppins Bold"/>
                <a:cs typeface="Poppins Bold"/>
                <a:sym typeface="Poppins Bold"/>
              </a:rPr>
              <a:t>Security ECU</a:t>
            </a:r>
          </a:p>
        </p:txBody>
      </p:sp>
      <p:sp>
        <p:nvSpPr>
          <p:cNvPr id="23" name="TextBox 23"/>
          <p:cNvSpPr txBox="1"/>
          <p:nvPr/>
        </p:nvSpPr>
        <p:spPr>
          <a:xfrm>
            <a:off x="1504564" y="2601770"/>
            <a:ext cx="16326236" cy="4985980"/>
          </a:xfrm>
          <a:prstGeom prst="rect">
            <a:avLst/>
          </a:prstGeom>
        </p:spPr>
        <p:txBody>
          <a:bodyPr wrap="square" lIns="0" tIns="0" rIns="0" bIns="0" rtlCol="0" anchor="t">
            <a:spAutoFit/>
          </a:bodyPr>
          <a:lstStyle/>
          <a:p>
            <a:pPr marL="474979" lvl="1" indent="-237490" algn="l">
              <a:buFont typeface="Arial"/>
              <a:buChar char="•"/>
            </a:pPr>
            <a:r>
              <a:rPr lang="en-US" sz="3600" dirty="0"/>
              <a:t>The ECU is connected to a keypad to enter a password for each start. </a:t>
            </a:r>
          </a:p>
          <a:p>
            <a:pPr marL="474979" lvl="1" indent="-237490" algn="l">
              <a:buFont typeface="Arial"/>
              <a:buChar char="•"/>
            </a:pPr>
            <a:r>
              <a:rPr lang="en-US" sz="3600" dirty="0"/>
              <a:t>Passwords are saved in EEPROM and are equal to ‘1’ , ‘2’ , ‘3’ , ‘4’. For each start, the system compares the input entered by the keypad after pressing the ‘ = ’ button. </a:t>
            </a:r>
          </a:p>
          <a:p>
            <a:pPr marL="474979" lvl="1" indent="-237490" algn="l">
              <a:buFont typeface="Arial"/>
              <a:buChar char="•"/>
            </a:pPr>
            <a:r>
              <a:rPr lang="en-US" sz="3600" dirty="0"/>
              <a:t>If the password does not match, the red lamp will turn on for 700 </a:t>
            </a:r>
            <a:r>
              <a:rPr lang="en-US" sz="3600" dirty="0" err="1"/>
              <a:t>ms</a:t>
            </a:r>
            <a:r>
              <a:rPr lang="en-US" sz="3600" dirty="0"/>
              <a:t> and then turn off. </a:t>
            </a:r>
          </a:p>
          <a:p>
            <a:pPr marL="474979" lvl="1" indent="-237490" algn="l">
              <a:buFont typeface="Arial"/>
              <a:buChar char="•"/>
            </a:pPr>
            <a:r>
              <a:rPr lang="en-US" sz="3600" dirty="0"/>
              <a:t>If the password matches, the green lamp will turn on for 700 </a:t>
            </a:r>
            <a:r>
              <a:rPr lang="en-US" sz="3600" dirty="0" err="1"/>
              <a:t>ms</a:t>
            </a:r>
            <a:r>
              <a:rPr lang="en-US" sz="3600" dirty="0"/>
              <a:t> and then turn off. The servo motor will move to an angle of +90 degrees and then return to 0 degrees after 1 second. </a:t>
            </a:r>
          </a:p>
          <a:p>
            <a:pPr marL="474979" lvl="1" indent="-237490" algn="l">
              <a:buFont typeface="Arial"/>
              <a:buChar char="•"/>
            </a:pPr>
            <a:r>
              <a:rPr lang="en-US" sz="3600" dirty="0"/>
              <a:t>The ECU sends the ‘A’ character through UART if the password is correct. </a:t>
            </a:r>
            <a:endParaRPr lang="en-US" sz="3600" dirty="0">
              <a:solidFill>
                <a:srgbClr val="000000"/>
              </a:solidFill>
              <a:latin typeface="Lato"/>
              <a:ea typeface="Lato"/>
              <a:cs typeface="Lato"/>
              <a:sym typeface="Lato"/>
            </a:endParaRPr>
          </a:p>
        </p:txBody>
      </p:sp>
      <p:sp>
        <p:nvSpPr>
          <p:cNvPr id="26" name="Freeform 26"/>
          <p:cNvSpPr/>
          <p:nvPr/>
        </p:nvSpPr>
        <p:spPr>
          <a:xfrm>
            <a:off x="1359596" y="8850121"/>
            <a:ext cx="357759" cy="357759"/>
          </a:xfrm>
          <a:custGeom>
            <a:avLst/>
            <a:gdLst/>
            <a:ahLst/>
            <a:cxnLst/>
            <a:rect l="l" t="t" r="r" b="b"/>
            <a:pathLst>
              <a:path w="357759" h="357759">
                <a:moveTo>
                  <a:pt x="0" y="0"/>
                </a:moveTo>
                <a:lnTo>
                  <a:pt x="357759" y="0"/>
                </a:lnTo>
                <a:lnTo>
                  <a:pt x="357759" y="357759"/>
                </a:lnTo>
                <a:lnTo>
                  <a:pt x="0" y="357759"/>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27" name="TextBox 27"/>
          <p:cNvSpPr txBox="1"/>
          <p:nvPr/>
        </p:nvSpPr>
        <p:spPr>
          <a:xfrm>
            <a:off x="1838090" y="8830563"/>
            <a:ext cx="3520620" cy="323935"/>
          </a:xfrm>
          <a:prstGeom prst="rect">
            <a:avLst/>
          </a:prstGeom>
        </p:spPr>
        <p:txBody>
          <a:bodyPr lIns="0" tIns="0" rIns="0" bIns="0" rtlCol="0" anchor="t">
            <a:spAutoFit/>
          </a:bodyPr>
          <a:lstStyle/>
          <a:p>
            <a:pPr algn="l">
              <a:lnSpc>
                <a:spcPts val="2800"/>
              </a:lnSpc>
              <a:spcBef>
                <a:spcPct val="0"/>
              </a:spcBef>
            </a:pPr>
            <a:r>
              <a:rPr lang="en-US" sz="2000" dirty="0">
                <a:solidFill>
                  <a:srgbClr val="E5E1DA"/>
                </a:solidFill>
                <a:latin typeface="Lato"/>
                <a:ea typeface="Lato"/>
                <a:cs typeface="Lato"/>
                <a:sym typeface="Lato"/>
              </a:rPr>
              <a:t>ITI Training 1-Month</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6989496">
            <a:off x="-5091968" y="-1340368"/>
            <a:ext cx="11026567" cy="7966695"/>
          </a:xfrm>
          <a:custGeom>
            <a:avLst/>
            <a:gdLst/>
            <a:ahLst/>
            <a:cxnLst/>
            <a:rect l="l" t="t" r="r" b="b"/>
            <a:pathLst>
              <a:path w="11026567" h="7966695">
                <a:moveTo>
                  <a:pt x="0" y="0"/>
                </a:moveTo>
                <a:lnTo>
                  <a:pt x="11026567" y="0"/>
                </a:lnTo>
                <a:lnTo>
                  <a:pt x="11026567" y="7966695"/>
                </a:lnTo>
                <a:lnTo>
                  <a:pt x="0" y="7966695"/>
                </a:lnTo>
                <a:lnTo>
                  <a:pt x="0" y="0"/>
                </a:lnTo>
                <a:close/>
              </a:path>
            </a:pathLst>
          </a:custGeom>
          <a:blipFill>
            <a:blip r:embed="rId2"/>
            <a:stretch>
              <a:fillRect/>
            </a:stretch>
          </a:blipFill>
        </p:spPr>
        <p:txBody>
          <a:bodyPr/>
          <a:lstStyle/>
          <a:p>
            <a:endParaRPr lang="en-US"/>
          </a:p>
        </p:txBody>
      </p:sp>
      <p:grpSp>
        <p:nvGrpSpPr>
          <p:cNvPr id="3" name="Group 3"/>
          <p:cNvGrpSpPr/>
          <p:nvPr/>
        </p:nvGrpSpPr>
        <p:grpSpPr>
          <a:xfrm>
            <a:off x="1028700" y="932795"/>
            <a:ext cx="16802100" cy="1024635"/>
            <a:chOff x="0" y="0"/>
            <a:chExt cx="2109684" cy="269863"/>
          </a:xfrm>
        </p:grpSpPr>
        <p:sp>
          <p:nvSpPr>
            <p:cNvPr id="4" name="Freeform 4"/>
            <p:cNvSpPr/>
            <p:nvPr/>
          </p:nvSpPr>
          <p:spPr>
            <a:xfrm>
              <a:off x="0" y="0"/>
              <a:ext cx="2109685" cy="269863"/>
            </a:xfrm>
            <a:custGeom>
              <a:avLst/>
              <a:gdLst/>
              <a:ahLst/>
              <a:cxnLst/>
              <a:rect l="l" t="t" r="r" b="b"/>
              <a:pathLst>
                <a:path w="2109685" h="269863">
                  <a:moveTo>
                    <a:pt x="57990" y="0"/>
                  </a:moveTo>
                  <a:lnTo>
                    <a:pt x="2051694" y="0"/>
                  </a:lnTo>
                  <a:cubicBezTo>
                    <a:pt x="2067074" y="0"/>
                    <a:pt x="2081824" y="6110"/>
                    <a:pt x="2092700" y="16985"/>
                  </a:cubicBezTo>
                  <a:cubicBezTo>
                    <a:pt x="2103575" y="27860"/>
                    <a:pt x="2109685" y="42610"/>
                    <a:pt x="2109685" y="57990"/>
                  </a:cubicBezTo>
                  <a:lnTo>
                    <a:pt x="2109685" y="211872"/>
                  </a:lnTo>
                  <a:cubicBezTo>
                    <a:pt x="2109685" y="227252"/>
                    <a:pt x="2103575" y="242002"/>
                    <a:pt x="2092700" y="252878"/>
                  </a:cubicBezTo>
                  <a:cubicBezTo>
                    <a:pt x="2081824" y="263753"/>
                    <a:pt x="2067074" y="269863"/>
                    <a:pt x="2051694" y="269863"/>
                  </a:cubicBezTo>
                  <a:lnTo>
                    <a:pt x="57990" y="269863"/>
                  </a:lnTo>
                  <a:cubicBezTo>
                    <a:pt x="42610" y="269863"/>
                    <a:pt x="27860" y="263753"/>
                    <a:pt x="16985" y="252878"/>
                  </a:cubicBezTo>
                  <a:cubicBezTo>
                    <a:pt x="6110" y="242002"/>
                    <a:pt x="0" y="227252"/>
                    <a:pt x="0" y="211872"/>
                  </a:cubicBezTo>
                  <a:lnTo>
                    <a:pt x="0" y="57990"/>
                  </a:lnTo>
                  <a:cubicBezTo>
                    <a:pt x="0" y="42610"/>
                    <a:pt x="6110" y="27860"/>
                    <a:pt x="16985" y="16985"/>
                  </a:cubicBezTo>
                  <a:cubicBezTo>
                    <a:pt x="27860" y="6110"/>
                    <a:pt x="42610" y="0"/>
                    <a:pt x="57990" y="0"/>
                  </a:cubicBezTo>
                  <a:close/>
                </a:path>
              </a:pathLst>
            </a:custGeom>
            <a:solidFill>
              <a:srgbClr val="000000"/>
            </a:solidFill>
            <a:ln w="38100" cap="rnd">
              <a:solidFill>
                <a:srgbClr val="FBF9F1"/>
              </a:solidFill>
              <a:prstDash val="solid"/>
              <a:round/>
            </a:ln>
          </p:spPr>
          <p:txBody>
            <a:bodyPr/>
            <a:lstStyle/>
            <a:p>
              <a:endParaRPr lang="en-US" dirty="0"/>
            </a:p>
          </p:txBody>
        </p:sp>
        <p:sp>
          <p:nvSpPr>
            <p:cNvPr id="5" name="TextBox 5"/>
            <p:cNvSpPr txBox="1"/>
            <p:nvPr/>
          </p:nvSpPr>
          <p:spPr>
            <a:xfrm>
              <a:off x="0" y="-38100"/>
              <a:ext cx="2109684" cy="307963"/>
            </a:xfrm>
            <a:prstGeom prst="rect">
              <a:avLst/>
            </a:prstGeom>
          </p:spPr>
          <p:txBody>
            <a:bodyPr lIns="50800" tIns="50800" rIns="50800" bIns="50800" rtlCol="0" anchor="ctr"/>
            <a:lstStyle/>
            <a:p>
              <a:pPr algn="ctr">
                <a:lnSpc>
                  <a:spcPts val="2659"/>
                </a:lnSpc>
              </a:pPr>
              <a:endParaRPr/>
            </a:p>
          </p:txBody>
        </p:sp>
      </p:grpSp>
      <p:sp>
        <p:nvSpPr>
          <p:cNvPr id="6" name="Freeform 6"/>
          <p:cNvSpPr/>
          <p:nvPr/>
        </p:nvSpPr>
        <p:spPr>
          <a:xfrm rot="-2967116">
            <a:off x="8691170" y="1377244"/>
            <a:ext cx="12892802" cy="9575242"/>
          </a:xfrm>
          <a:custGeom>
            <a:avLst/>
            <a:gdLst/>
            <a:ahLst/>
            <a:cxnLst/>
            <a:rect l="l" t="t" r="r" b="b"/>
            <a:pathLst>
              <a:path w="12892802" h="9575242">
                <a:moveTo>
                  <a:pt x="0" y="0"/>
                </a:moveTo>
                <a:lnTo>
                  <a:pt x="12892803" y="0"/>
                </a:lnTo>
                <a:lnTo>
                  <a:pt x="12892803" y="9575242"/>
                </a:lnTo>
                <a:lnTo>
                  <a:pt x="0" y="9575242"/>
                </a:lnTo>
                <a:lnTo>
                  <a:pt x="0" y="0"/>
                </a:lnTo>
                <a:close/>
              </a:path>
            </a:pathLst>
          </a:custGeom>
          <a:blipFill>
            <a:blip r:embed="rId2"/>
            <a:stretch>
              <a:fillRect r="-2793"/>
            </a:stretch>
          </a:blipFill>
        </p:spPr>
        <p:txBody>
          <a:bodyPr/>
          <a:lstStyle/>
          <a:p>
            <a:endParaRPr lang="en-US"/>
          </a:p>
        </p:txBody>
      </p:sp>
      <p:grpSp>
        <p:nvGrpSpPr>
          <p:cNvPr id="7" name="Group 7"/>
          <p:cNvGrpSpPr/>
          <p:nvPr/>
        </p:nvGrpSpPr>
        <p:grpSpPr>
          <a:xfrm>
            <a:off x="1028700" y="2151214"/>
            <a:ext cx="17030700" cy="6297125"/>
            <a:chOff x="0" y="0"/>
            <a:chExt cx="2109684" cy="1658502"/>
          </a:xfrm>
        </p:grpSpPr>
        <p:sp>
          <p:nvSpPr>
            <p:cNvPr id="8" name="Freeform 8"/>
            <p:cNvSpPr/>
            <p:nvPr/>
          </p:nvSpPr>
          <p:spPr>
            <a:xfrm>
              <a:off x="0" y="0"/>
              <a:ext cx="2109685" cy="1658502"/>
            </a:xfrm>
            <a:custGeom>
              <a:avLst/>
              <a:gdLst/>
              <a:ahLst/>
              <a:cxnLst/>
              <a:rect l="l" t="t" r="r" b="b"/>
              <a:pathLst>
                <a:path w="2109685" h="1658502">
                  <a:moveTo>
                    <a:pt x="19330" y="0"/>
                  </a:moveTo>
                  <a:lnTo>
                    <a:pt x="2090354" y="0"/>
                  </a:lnTo>
                  <a:cubicBezTo>
                    <a:pt x="2101030" y="0"/>
                    <a:pt x="2109685" y="8654"/>
                    <a:pt x="2109685" y="19330"/>
                  </a:cubicBezTo>
                  <a:lnTo>
                    <a:pt x="2109685" y="1639172"/>
                  </a:lnTo>
                  <a:cubicBezTo>
                    <a:pt x="2109685" y="1644299"/>
                    <a:pt x="2107648" y="1649215"/>
                    <a:pt x="2104023" y="1652840"/>
                  </a:cubicBezTo>
                  <a:cubicBezTo>
                    <a:pt x="2100398" y="1656466"/>
                    <a:pt x="2095481" y="1658502"/>
                    <a:pt x="2090354" y="1658502"/>
                  </a:cubicBezTo>
                  <a:lnTo>
                    <a:pt x="19330" y="1658502"/>
                  </a:lnTo>
                  <a:cubicBezTo>
                    <a:pt x="14203" y="1658502"/>
                    <a:pt x="9287" y="1656466"/>
                    <a:pt x="5662" y="1652840"/>
                  </a:cubicBezTo>
                  <a:cubicBezTo>
                    <a:pt x="2037" y="1649215"/>
                    <a:pt x="0" y="1644299"/>
                    <a:pt x="0" y="1639172"/>
                  </a:cubicBezTo>
                  <a:lnTo>
                    <a:pt x="0" y="19330"/>
                  </a:lnTo>
                  <a:cubicBezTo>
                    <a:pt x="0" y="14203"/>
                    <a:pt x="2037" y="9287"/>
                    <a:pt x="5662" y="5662"/>
                  </a:cubicBezTo>
                  <a:cubicBezTo>
                    <a:pt x="9287" y="2037"/>
                    <a:pt x="14203" y="0"/>
                    <a:pt x="19330" y="0"/>
                  </a:cubicBezTo>
                  <a:close/>
                </a:path>
              </a:pathLst>
            </a:custGeom>
            <a:solidFill>
              <a:srgbClr val="FBF9F1"/>
            </a:solidFill>
            <a:ln w="38100" cap="sq">
              <a:solidFill>
                <a:srgbClr val="FBF9F1"/>
              </a:solidFill>
              <a:prstDash val="solid"/>
              <a:miter/>
            </a:ln>
          </p:spPr>
          <p:txBody>
            <a:bodyPr/>
            <a:lstStyle/>
            <a:p>
              <a:endParaRPr lang="en-US"/>
            </a:p>
          </p:txBody>
        </p:sp>
        <p:sp>
          <p:nvSpPr>
            <p:cNvPr id="9" name="TextBox 9"/>
            <p:cNvSpPr txBox="1"/>
            <p:nvPr/>
          </p:nvSpPr>
          <p:spPr>
            <a:xfrm>
              <a:off x="0" y="-38100"/>
              <a:ext cx="2109684" cy="1696602"/>
            </a:xfrm>
            <a:prstGeom prst="rect">
              <a:avLst/>
            </a:prstGeom>
          </p:spPr>
          <p:txBody>
            <a:bodyPr lIns="50800" tIns="50800" rIns="50800" bIns="50800" rtlCol="0" anchor="ctr"/>
            <a:lstStyle/>
            <a:p>
              <a:pPr algn="ctr">
                <a:lnSpc>
                  <a:spcPts val="2659"/>
                </a:lnSpc>
              </a:pPr>
              <a:endParaRPr/>
            </a:p>
          </p:txBody>
        </p:sp>
      </p:grpSp>
      <p:sp>
        <p:nvSpPr>
          <p:cNvPr id="10" name="Freeform 10"/>
          <p:cNvSpPr/>
          <p:nvPr/>
        </p:nvSpPr>
        <p:spPr>
          <a:xfrm>
            <a:off x="8334444" y="1214785"/>
            <a:ext cx="457200" cy="460655"/>
          </a:xfrm>
          <a:custGeom>
            <a:avLst/>
            <a:gdLst/>
            <a:ahLst/>
            <a:cxnLst/>
            <a:rect l="l" t="t" r="r" b="b"/>
            <a:pathLst>
              <a:path w="457200" h="460655">
                <a:moveTo>
                  <a:pt x="0" y="0"/>
                </a:moveTo>
                <a:lnTo>
                  <a:pt x="457200" y="0"/>
                </a:lnTo>
                <a:lnTo>
                  <a:pt x="457200" y="460655"/>
                </a:lnTo>
                <a:lnTo>
                  <a:pt x="0" y="460655"/>
                </a:lnTo>
                <a:lnTo>
                  <a:pt x="0" y="0"/>
                </a:lnTo>
                <a:close/>
              </a:path>
            </a:pathLst>
          </a:custGeom>
          <a:blipFill>
            <a:blip r:embed="rId3"/>
            <a:stretch>
              <a:fillRect/>
            </a:stretch>
          </a:blipFill>
        </p:spPr>
        <p:txBody>
          <a:bodyPr/>
          <a:lstStyle/>
          <a:p>
            <a:endParaRPr lang="en-US"/>
          </a:p>
        </p:txBody>
      </p:sp>
      <p:sp>
        <p:nvSpPr>
          <p:cNvPr id="17" name="Freeform 17"/>
          <p:cNvSpPr/>
          <p:nvPr/>
        </p:nvSpPr>
        <p:spPr>
          <a:xfrm>
            <a:off x="16554836" y="1214785"/>
            <a:ext cx="457200" cy="460655"/>
          </a:xfrm>
          <a:custGeom>
            <a:avLst/>
            <a:gdLst/>
            <a:ahLst/>
            <a:cxnLst/>
            <a:rect l="l" t="t" r="r" b="b"/>
            <a:pathLst>
              <a:path w="457200" h="460655">
                <a:moveTo>
                  <a:pt x="0" y="0"/>
                </a:moveTo>
                <a:lnTo>
                  <a:pt x="457200" y="0"/>
                </a:lnTo>
                <a:lnTo>
                  <a:pt x="457200" y="460655"/>
                </a:lnTo>
                <a:lnTo>
                  <a:pt x="0" y="460655"/>
                </a:lnTo>
                <a:lnTo>
                  <a:pt x="0" y="0"/>
                </a:lnTo>
                <a:close/>
              </a:path>
            </a:pathLst>
          </a:custGeom>
          <a:blipFill>
            <a:blip r:embed="rId3"/>
            <a:stretch>
              <a:fillRect/>
            </a:stretch>
          </a:blipFill>
        </p:spPr>
        <p:txBody>
          <a:bodyPr/>
          <a:lstStyle/>
          <a:p>
            <a:endParaRPr lang="en-US"/>
          </a:p>
        </p:txBody>
      </p:sp>
      <p:sp>
        <p:nvSpPr>
          <p:cNvPr id="18" name="Freeform 18"/>
          <p:cNvSpPr/>
          <p:nvPr/>
        </p:nvSpPr>
        <p:spPr>
          <a:xfrm>
            <a:off x="16608890" y="8703795"/>
            <a:ext cx="650410" cy="650410"/>
          </a:xfrm>
          <a:custGeom>
            <a:avLst/>
            <a:gdLst/>
            <a:ahLst/>
            <a:cxnLst/>
            <a:rect l="l" t="t" r="r" b="b"/>
            <a:pathLst>
              <a:path w="650410" h="650410">
                <a:moveTo>
                  <a:pt x="0" y="0"/>
                </a:moveTo>
                <a:lnTo>
                  <a:pt x="650410" y="0"/>
                </a:lnTo>
                <a:lnTo>
                  <a:pt x="650410" y="650410"/>
                </a:lnTo>
                <a:lnTo>
                  <a:pt x="0" y="65041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grpSp>
        <p:nvGrpSpPr>
          <p:cNvPr id="19" name="Group 19"/>
          <p:cNvGrpSpPr/>
          <p:nvPr/>
        </p:nvGrpSpPr>
        <p:grpSpPr>
          <a:xfrm>
            <a:off x="1028700" y="8703795"/>
            <a:ext cx="15362208" cy="650410"/>
            <a:chOff x="0" y="0"/>
            <a:chExt cx="4046014" cy="171301"/>
          </a:xfrm>
        </p:grpSpPr>
        <p:sp>
          <p:nvSpPr>
            <p:cNvPr id="20" name="Freeform 20"/>
            <p:cNvSpPr/>
            <p:nvPr/>
          </p:nvSpPr>
          <p:spPr>
            <a:xfrm>
              <a:off x="0" y="0"/>
              <a:ext cx="4046014" cy="171301"/>
            </a:xfrm>
            <a:custGeom>
              <a:avLst/>
              <a:gdLst/>
              <a:ahLst/>
              <a:cxnLst/>
              <a:rect l="l" t="t" r="r" b="b"/>
              <a:pathLst>
                <a:path w="4046014" h="171301">
                  <a:moveTo>
                    <a:pt x="30238" y="0"/>
                  </a:moveTo>
                  <a:lnTo>
                    <a:pt x="4015776" y="0"/>
                  </a:lnTo>
                  <a:cubicBezTo>
                    <a:pt x="4032476" y="0"/>
                    <a:pt x="4046014" y="13538"/>
                    <a:pt x="4046014" y="30238"/>
                  </a:cubicBezTo>
                  <a:lnTo>
                    <a:pt x="4046014" y="141064"/>
                  </a:lnTo>
                  <a:cubicBezTo>
                    <a:pt x="4046014" y="149083"/>
                    <a:pt x="4042828" y="156774"/>
                    <a:pt x="4037157" y="162445"/>
                  </a:cubicBezTo>
                  <a:cubicBezTo>
                    <a:pt x="4031487" y="168116"/>
                    <a:pt x="4023796" y="171301"/>
                    <a:pt x="4015776" y="171301"/>
                  </a:cubicBezTo>
                  <a:lnTo>
                    <a:pt x="30238" y="171301"/>
                  </a:lnTo>
                  <a:cubicBezTo>
                    <a:pt x="22218" y="171301"/>
                    <a:pt x="14527" y="168116"/>
                    <a:pt x="8856" y="162445"/>
                  </a:cubicBezTo>
                  <a:cubicBezTo>
                    <a:pt x="3186" y="156774"/>
                    <a:pt x="0" y="149083"/>
                    <a:pt x="0" y="141064"/>
                  </a:cubicBezTo>
                  <a:lnTo>
                    <a:pt x="0" y="30238"/>
                  </a:lnTo>
                  <a:cubicBezTo>
                    <a:pt x="0" y="22218"/>
                    <a:pt x="3186" y="14527"/>
                    <a:pt x="8856" y="8856"/>
                  </a:cubicBezTo>
                  <a:cubicBezTo>
                    <a:pt x="14527" y="3186"/>
                    <a:pt x="22218" y="0"/>
                    <a:pt x="30238" y="0"/>
                  </a:cubicBezTo>
                  <a:close/>
                </a:path>
              </a:pathLst>
            </a:custGeom>
            <a:solidFill>
              <a:srgbClr val="000000">
                <a:alpha val="0"/>
              </a:srgbClr>
            </a:solidFill>
            <a:ln w="38100" cap="rnd">
              <a:solidFill>
                <a:srgbClr val="FBF9F1"/>
              </a:solidFill>
              <a:prstDash val="solid"/>
              <a:round/>
            </a:ln>
          </p:spPr>
          <p:txBody>
            <a:bodyPr/>
            <a:lstStyle/>
            <a:p>
              <a:endParaRPr lang="en-US"/>
            </a:p>
          </p:txBody>
        </p:sp>
        <p:sp>
          <p:nvSpPr>
            <p:cNvPr id="21" name="TextBox 21"/>
            <p:cNvSpPr txBox="1"/>
            <p:nvPr/>
          </p:nvSpPr>
          <p:spPr>
            <a:xfrm>
              <a:off x="0" y="-38100"/>
              <a:ext cx="4046014" cy="209401"/>
            </a:xfrm>
            <a:prstGeom prst="rect">
              <a:avLst/>
            </a:prstGeom>
          </p:spPr>
          <p:txBody>
            <a:bodyPr lIns="50800" tIns="50800" rIns="50800" bIns="50800" rtlCol="0" anchor="ctr"/>
            <a:lstStyle/>
            <a:p>
              <a:pPr algn="ctr">
                <a:lnSpc>
                  <a:spcPts val="2659"/>
                </a:lnSpc>
              </a:pPr>
              <a:endParaRPr/>
            </a:p>
          </p:txBody>
        </p:sp>
      </p:grpSp>
      <p:sp>
        <p:nvSpPr>
          <p:cNvPr id="22" name="TextBox 22"/>
          <p:cNvSpPr txBox="1"/>
          <p:nvPr/>
        </p:nvSpPr>
        <p:spPr>
          <a:xfrm>
            <a:off x="1504564" y="1147297"/>
            <a:ext cx="6667955" cy="475579"/>
          </a:xfrm>
          <a:prstGeom prst="rect">
            <a:avLst/>
          </a:prstGeom>
        </p:spPr>
        <p:txBody>
          <a:bodyPr lIns="0" tIns="0" rIns="0" bIns="0" rtlCol="0" anchor="t">
            <a:spAutoFit/>
          </a:bodyPr>
          <a:lstStyle/>
          <a:p>
            <a:pPr algn="l">
              <a:lnSpc>
                <a:spcPts val="3919"/>
              </a:lnSpc>
              <a:spcBef>
                <a:spcPct val="0"/>
              </a:spcBef>
            </a:pPr>
            <a:r>
              <a:rPr lang="en-US" sz="2799" dirty="0">
                <a:solidFill>
                  <a:srgbClr val="FBF9F1"/>
                </a:solidFill>
                <a:latin typeface="Poppins Bold"/>
                <a:ea typeface="Poppins Bold"/>
                <a:cs typeface="Poppins Bold"/>
                <a:sym typeface="Poppins Bold"/>
              </a:rPr>
              <a:t>Control ECU</a:t>
            </a:r>
          </a:p>
        </p:txBody>
      </p:sp>
      <p:sp>
        <p:nvSpPr>
          <p:cNvPr id="23" name="TextBox 23"/>
          <p:cNvSpPr txBox="1"/>
          <p:nvPr/>
        </p:nvSpPr>
        <p:spPr>
          <a:xfrm>
            <a:off x="1504564" y="2601770"/>
            <a:ext cx="16326236" cy="4985980"/>
          </a:xfrm>
          <a:prstGeom prst="rect">
            <a:avLst/>
          </a:prstGeom>
        </p:spPr>
        <p:txBody>
          <a:bodyPr wrap="square" lIns="0" tIns="0" rIns="0" bIns="0" rtlCol="0" anchor="t">
            <a:spAutoFit/>
          </a:bodyPr>
          <a:lstStyle/>
          <a:p>
            <a:pPr marL="474979" lvl="1" indent="-237490" algn="l">
              <a:buFont typeface="Arial"/>
              <a:buChar char="•"/>
            </a:pPr>
            <a:r>
              <a:rPr lang="en-US" sz="3600" dirty="0"/>
              <a:t>All subsystems are off until UART receives the ‘A’ character from the security ECU. The ECU is connected with 3 push buttons: the 1st and 3rd buttons for SL and CCS, and the 2nd button for exchanging the gearbox (D, N, P, R).</a:t>
            </a:r>
          </a:p>
          <a:p>
            <a:pPr marL="474979" lvl="1" indent="-237490" algn="l">
              <a:buFont typeface="Arial"/>
              <a:buChar char="•"/>
            </a:pPr>
            <a:r>
              <a:rPr lang="en-US" sz="3600" dirty="0"/>
              <a:t>Brake Assistant System (BAS): The system is turned on when the gearbox is in D and returns to off otherwise. The system uses the distance measured by the ultrasonic sensor To Control The Bas Led . </a:t>
            </a:r>
          </a:p>
          <a:p>
            <a:pPr marL="237489" lvl="1" algn="l"/>
            <a:r>
              <a:rPr lang="en-US" sz="3600" dirty="0"/>
              <a:t>	- If the distance is &gt; 10 cm: BAS LED is off. </a:t>
            </a:r>
          </a:p>
          <a:p>
            <a:pPr marL="237489" lvl="1" algn="l"/>
            <a:r>
              <a:rPr lang="en-US" sz="3600" dirty="0"/>
              <a:t>	- If the distance is &gt; 5 cm, BAS LED is toggled every 100 </a:t>
            </a:r>
            <a:r>
              <a:rPr lang="en-US" sz="3600" dirty="0" err="1"/>
              <a:t>ms.</a:t>
            </a:r>
            <a:endParaRPr lang="en-US" sz="3600" dirty="0"/>
          </a:p>
          <a:p>
            <a:pPr marL="237489" lvl="1" algn="l"/>
            <a:r>
              <a:rPr lang="en-US" sz="3600" dirty="0"/>
              <a:t>	- Otherwise, the BAS LED is turned on. </a:t>
            </a:r>
            <a:endParaRPr lang="en-US" sz="3600" dirty="0">
              <a:solidFill>
                <a:srgbClr val="000000"/>
              </a:solidFill>
              <a:latin typeface="Lato"/>
              <a:ea typeface="Lato"/>
              <a:cs typeface="Lato"/>
              <a:sym typeface="Lato"/>
            </a:endParaRPr>
          </a:p>
        </p:txBody>
      </p:sp>
      <p:sp>
        <p:nvSpPr>
          <p:cNvPr id="26" name="Freeform 26"/>
          <p:cNvSpPr/>
          <p:nvPr/>
        </p:nvSpPr>
        <p:spPr>
          <a:xfrm>
            <a:off x="1359596" y="8850121"/>
            <a:ext cx="357759" cy="357759"/>
          </a:xfrm>
          <a:custGeom>
            <a:avLst/>
            <a:gdLst/>
            <a:ahLst/>
            <a:cxnLst/>
            <a:rect l="l" t="t" r="r" b="b"/>
            <a:pathLst>
              <a:path w="357759" h="357759">
                <a:moveTo>
                  <a:pt x="0" y="0"/>
                </a:moveTo>
                <a:lnTo>
                  <a:pt x="357759" y="0"/>
                </a:lnTo>
                <a:lnTo>
                  <a:pt x="357759" y="357759"/>
                </a:lnTo>
                <a:lnTo>
                  <a:pt x="0" y="357759"/>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27" name="TextBox 27"/>
          <p:cNvSpPr txBox="1"/>
          <p:nvPr/>
        </p:nvSpPr>
        <p:spPr>
          <a:xfrm>
            <a:off x="1838090" y="8830563"/>
            <a:ext cx="3520620" cy="323935"/>
          </a:xfrm>
          <a:prstGeom prst="rect">
            <a:avLst/>
          </a:prstGeom>
        </p:spPr>
        <p:txBody>
          <a:bodyPr lIns="0" tIns="0" rIns="0" bIns="0" rtlCol="0" anchor="t">
            <a:spAutoFit/>
          </a:bodyPr>
          <a:lstStyle/>
          <a:p>
            <a:pPr algn="l">
              <a:lnSpc>
                <a:spcPts val="2800"/>
              </a:lnSpc>
              <a:spcBef>
                <a:spcPct val="0"/>
              </a:spcBef>
            </a:pPr>
            <a:r>
              <a:rPr lang="en-US" sz="2000" dirty="0">
                <a:solidFill>
                  <a:srgbClr val="E5E1DA"/>
                </a:solidFill>
                <a:latin typeface="Lato"/>
                <a:ea typeface="Lato"/>
                <a:cs typeface="Lato"/>
                <a:sym typeface="Lato"/>
              </a:rPr>
              <a:t>ITI Training 1-Month</a:t>
            </a:r>
          </a:p>
        </p:txBody>
      </p:sp>
    </p:spTree>
    <p:extLst>
      <p:ext uri="{BB962C8B-B14F-4D97-AF65-F5344CB8AC3E}">
        <p14:creationId xmlns:p14="http://schemas.microsoft.com/office/powerpoint/2010/main" val="38323810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6989496">
            <a:off x="-5091968" y="-1340368"/>
            <a:ext cx="11026567" cy="7966695"/>
          </a:xfrm>
          <a:custGeom>
            <a:avLst/>
            <a:gdLst/>
            <a:ahLst/>
            <a:cxnLst/>
            <a:rect l="l" t="t" r="r" b="b"/>
            <a:pathLst>
              <a:path w="11026567" h="7966695">
                <a:moveTo>
                  <a:pt x="0" y="0"/>
                </a:moveTo>
                <a:lnTo>
                  <a:pt x="11026567" y="0"/>
                </a:lnTo>
                <a:lnTo>
                  <a:pt x="11026567" y="7966695"/>
                </a:lnTo>
                <a:lnTo>
                  <a:pt x="0" y="7966695"/>
                </a:lnTo>
                <a:lnTo>
                  <a:pt x="0" y="0"/>
                </a:lnTo>
                <a:close/>
              </a:path>
            </a:pathLst>
          </a:custGeom>
          <a:blipFill>
            <a:blip r:embed="rId2"/>
            <a:stretch>
              <a:fillRect/>
            </a:stretch>
          </a:blipFill>
        </p:spPr>
        <p:txBody>
          <a:bodyPr/>
          <a:lstStyle/>
          <a:p>
            <a:endParaRPr lang="en-US"/>
          </a:p>
        </p:txBody>
      </p:sp>
      <p:grpSp>
        <p:nvGrpSpPr>
          <p:cNvPr id="3" name="Group 3"/>
          <p:cNvGrpSpPr/>
          <p:nvPr/>
        </p:nvGrpSpPr>
        <p:grpSpPr>
          <a:xfrm>
            <a:off x="1028700" y="932795"/>
            <a:ext cx="16802100" cy="1024635"/>
            <a:chOff x="0" y="0"/>
            <a:chExt cx="2109684" cy="269863"/>
          </a:xfrm>
        </p:grpSpPr>
        <p:sp>
          <p:nvSpPr>
            <p:cNvPr id="4" name="Freeform 4"/>
            <p:cNvSpPr/>
            <p:nvPr/>
          </p:nvSpPr>
          <p:spPr>
            <a:xfrm>
              <a:off x="0" y="0"/>
              <a:ext cx="2109685" cy="269863"/>
            </a:xfrm>
            <a:custGeom>
              <a:avLst/>
              <a:gdLst/>
              <a:ahLst/>
              <a:cxnLst/>
              <a:rect l="l" t="t" r="r" b="b"/>
              <a:pathLst>
                <a:path w="2109685" h="269863">
                  <a:moveTo>
                    <a:pt x="57990" y="0"/>
                  </a:moveTo>
                  <a:lnTo>
                    <a:pt x="2051694" y="0"/>
                  </a:lnTo>
                  <a:cubicBezTo>
                    <a:pt x="2067074" y="0"/>
                    <a:pt x="2081824" y="6110"/>
                    <a:pt x="2092700" y="16985"/>
                  </a:cubicBezTo>
                  <a:cubicBezTo>
                    <a:pt x="2103575" y="27860"/>
                    <a:pt x="2109685" y="42610"/>
                    <a:pt x="2109685" y="57990"/>
                  </a:cubicBezTo>
                  <a:lnTo>
                    <a:pt x="2109685" y="211872"/>
                  </a:lnTo>
                  <a:cubicBezTo>
                    <a:pt x="2109685" y="227252"/>
                    <a:pt x="2103575" y="242002"/>
                    <a:pt x="2092700" y="252878"/>
                  </a:cubicBezTo>
                  <a:cubicBezTo>
                    <a:pt x="2081824" y="263753"/>
                    <a:pt x="2067074" y="269863"/>
                    <a:pt x="2051694" y="269863"/>
                  </a:cubicBezTo>
                  <a:lnTo>
                    <a:pt x="57990" y="269863"/>
                  </a:lnTo>
                  <a:cubicBezTo>
                    <a:pt x="42610" y="269863"/>
                    <a:pt x="27860" y="263753"/>
                    <a:pt x="16985" y="252878"/>
                  </a:cubicBezTo>
                  <a:cubicBezTo>
                    <a:pt x="6110" y="242002"/>
                    <a:pt x="0" y="227252"/>
                    <a:pt x="0" y="211872"/>
                  </a:cubicBezTo>
                  <a:lnTo>
                    <a:pt x="0" y="57990"/>
                  </a:lnTo>
                  <a:cubicBezTo>
                    <a:pt x="0" y="42610"/>
                    <a:pt x="6110" y="27860"/>
                    <a:pt x="16985" y="16985"/>
                  </a:cubicBezTo>
                  <a:cubicBezTo>
                    <a:pt x="27860" y="6110"/>
                    <a:pt x="42610" y="0"/>
                    <a:pt x="57990" y="0"/>
                  </a:cubicBezTo>
                  <a:close/>
                </a:path>
              </a:pathLst>
            </a:custGeom>
            <a:solidFill>
              <a:srgbClr val="000000"/>
            </a:solidFill>
            <a:ln w="38100" cap="rnd">
              <a:solidFill>
                <a:srgbClr val="FBF9F1"/>
              </a:solidFill>
              <a:prstDash val="solid"/>
              <a:round/>
            </a:ln>
          </p:spPr>
          <p:txBody>
            <a:bodyPr/>
            <a:lstStyle/>
            <a:p>
              <a:endParaRPr lang="en-US" dirty="0"/>
            </a:p>
          </p:txBody>
        </p:sp>
        <p:sp>
          <p:nvSpPr>
            <p:cNvPr id="5" name="TextBox 5"/>
            <p:cNvSpPr txBox="1"/>
            <p:nvPr/>
          </p:nvSpPr>
          <p:spPr>
            <a:xfrm>
              <a:off x="0" y="-38100"/>
              <a:ext cx="2109684" cy="307963"/>
            </a:xfrm>
            <a:prstGeom prst="rect">
              <a:avLst/>
            </a:prstGeom>
          </p:spPr>
          <p:txBody>
            <a:bodyPr lIns="50800" tIns="50800" rIns="50800" bIns="50800" rtlCol="0" anchor="ctr"/>
            <a:lstStyle/>
            <a:p>
              <a:pPr algn="ctr">
                <a:lnSpc>
                  <a:spcPts val="2659"/>
                </a:lnSpc>
              </a:pPr>
              <a:endParaRPr/>
            </a:p>
          </p:txBody>
        </p:sp>
      </p:grpSp>
      <p:sp>
        <p:nvSpPr>
          <p:cNvPr id="6" name="Freeform 6"/>
          <p:cNvSpPr/>
          <p:nvPr/>
        </p:nvSpPr>
        <p:spPr>
          <a:xfrm rot="-2967116">
            <a:off x="8691170" y="1377244"/>
            <a:ext cx="12892802" cy="9575242"/>
          </a:xfrm>
          <a:custGeom>
            <a:avLst/>
            <a:gdLst/>
            <a:ahLst/>
            <a:cxnLst/>
            <a:rect l="l" t="t" r="r" b="b"/>
            <a:pathLst>
              <a:path w="12892802" h="9575242">
                <a:moveTo>
                  <a:pt x="0" y="0"/>
                </a:moveTo>
                <a:lnTo>
                  <a:pt x="12892803" y="0"/>
                </a:lnTo>
                <a:lnTo>
                  <a:pt x="12892803" y="9575242"/>
                </a:lnTo>
                <a:lnTo>
                  <a:pt x="0" y="9575242"/>
                </a:lnTo>
                <a:lnTo>
                  <a:pt x="0" y="0"/>
                </a:lnTo>
                <a:close/>
              </a:path>
            </a:pathLst>
          </a:custGeom>
          <a:blipFill>
            <a:blip r:embed="rId2"/>
            <a:stretch>
              <a:fillRect r="-2793"/>
            </a:stretch>
          </a:blipFill>
        </p:spPr>
        <p:txBody>
          <a:bodyPr/>
          <a:lstStyle/>
          <a:p>
            <a:endParaRPr lang="en-US"/>
          </a:p>
        </p:txBody>
      </p:sp>
      <p:grpSp>
        <p:nvGrpSpPr>
          <p:cNvPr id="7" name="Group 7"/>
          <p:cNvGrpSpPr/>
          <p:nvPr/>
        </p:nvGrpSpPr>
        <p:grpSpPr>
          <a:xfrm>
            <a:off x="1028700" y="2151214"/>
            <a:ext cx="17030700" cy="6297125"/>
            <a:chOff x="0" y="0"/>
            <a:chExt cx="2109684" cy="1658502"/>
          </a:xfrm>
        </p:grpSpPr>
        <p:sp>
          <p:nvSpPr>
            <p:cNvPr id="8" name="Freeform 8"/>
            <p:cNvSpPr/>
            <p:nvPr/>
          </p:nvSpPr>
          <p:spPr>
            <a:xfrm>
              <a:off x="0" y="0"/>
              <a:ext cx="2109685" cy="1658502"/>
            </a:xfrm>
            <a:custGeom>
              <a:avLst/>
              <a:gdLst/>
              <a:ahLst/>
              <a:cxnLst/>
              <a:rect l="l" t="t" r="r" b="b"/>
              <a:pathLst>
                <a:path w="2109685" h="1658502">
                  <a:moveTo>
                    <a:pt x="19330" y="0"/>
                  </a:moveTo>
                  <a:lnTo>
                    <a:pt x="2090354" y="0"/>
                  </a:lnTo>
                  <a:cubicBezTo>
                    <a:pt x="2101030" y="0"/>
                    <a:pt x="2109685" y="8654"/>
                    <a:pt x="2109685" y="19330"/>
                  </a:cubicBezTo>
                  <a:lnTo>
                    <a:pt x="2109685" y="1639172"/>
                  </a:lnTo>
                  <a:cubicBezTo>
                    <a:pt x="2109685" y="1644299"/>
                    <a:pt x="2107648" y="1649215"/>
                    <a:pt x="2104023" y="1652840"/>
                  </a:cubicBezTo>
                  <a:cubicBezTo>
                    <a:pt x="2100398" y="1656466"/>
                    <a:pt x="2095481" y="1658502"/>
                    <a:pt x="2090354" y="1658502"/>
                  </a:cubicBezTo>
                  <a:lnTo>
                    <a:pt x="19330" y="1658502"/>
                  </a:lnTo>
                  <a:cubicBezTo>
                    <a:pt x="14203" y="1658502"/>
                    <a:pt x="9287" y="1656466"/>
                    <a:pt x="5662" y="1652840"/>
                  </a:cubicBezTo>
                  <a:cubicBezTo>
                    <a:pt x="2037" y="1649215"/>
                    <a:pt x="0" y="1644299"/>
                    <a:pt x="0" y="1639172"/>
                  </a:cubicBezTo>
                  <a:lnTo>
                    <a:pt x="0" y="19330"/>
                  </a:lnTo>
                  <a:cubicBezTo>
                    <a:pt x="0" y="14203"/>
                    <a:pt x="2037" y="9287"/>
                    <a:pt x="5662" y="5662"/>
                  </a:cubicBezTo>
                  <a:cubicBezTo>
                    <a:pt x="9287" y="2037"/>
                    <a:pt x="14203" y="0"/>
                    <a:pt x="19330" y="0"/>
                  </a:cubicBezTo>
                  <a:close/>
                </a:path>
              </a:pathLst>
            </a:custGeom>
            <a:solidFill>
              <a:srgbClr val="FBF9F1"/>
            </a:solidFill>
            <a:ln w="38100" cap="sq">
              <a:solidFill>
                <a:srgbClr val="FBF9F1"/>
              </a:solidFill>
              <a:prstDash val="solid"/>
              <a:miter/>
            </a:ln>
          </p:spPr>
          <p:txBody>
            <a:bodyPr/>
            <a:lstStyle/>
            <a:p>
              <a:endParaRPr lang="en-US"/>
            </a:p>
          </p:txBody>
        </p:sp>
        <p:sp>
          <p:nvSpPr>
            <p:cNvPr id="9" name="TextBox 9"/>
            <p:cNvSpPr txBox="1"/>
            <p:nvPr/>
          </p:nvSpPr>
          <p:spPr>
            <a:xfrm>
              <a:off x="0" y="-38100"/>
              <a:ext cx="2109684" cy="1696602"/>
            </a:xfrm>
            <a:prstGeom prst="rect">
              <a:avLst/>
            </a:prstGeom>
          </p:spPr>
          <p:txBody>
            <a:bodyPr lIns="50800" tIns="50800" rIns="50800" bIns="50800" rtlCol="0" anchor="ctr"/>
            <a:lstStyle/>
            <a:p>
              <a:pPr algn="ctr">
                <a:lnSpc>
                  <a:spcPts val="2659"/>
                </a:lnSpc>
              </a:pPr>
              <a:endParaRPr/>
            </a:p>
          </p:txBody>
        </p:sp>
      </p:grpSp>
      <p:sp>
        <p:nvSpPr>
          <p:cNvPr id="10" name="Freeform 10"/>
          <p:cNvSpPr/>
          <p:nvPr/>
        </p:nvSpPr>
        <p:spPr>
          <a:xfrm>
            <a:off x="8334444" y="1214785"/>
            <a:ext cx="457200" cy="460655"/>
          </a:xfrm>
          <a:custGeom>
            <a:avLst/>
            <a:gdLst/>
            <a:ahLst/>
            <a:cxnLst/>
            <a:rect l="l" t="t" r="r" b="b"/>
            <a:pathLst>
              <a:path w="457200" h="460655">
                <a:moveTo>
                  <a:pt x="0" y="0"/>
                </a:moveTo>
                <a:lnTo>
                  <a:pt x="457200" y="0"/>
                </a:lnTo>
                <a:lnTo>
                  <a:pt x="457200" y="460655"/>
                </a:lnTo>
                <a:lnTo>
                  <a:pt x="0" y="460655"/>
                </a:lnTo>
                <a:lnTo>
                  <a:pt x="0" y="0"/>
                </a:lnTo>
                <a:close/>
              </a:path>
            </a:pathLst>
          </a:custGeom>
          <a:blipFill>
            <a:blip r:embed="rId3"/>
            <a:stretch>
              <a:fillRect/>
            </a:stretch>
          </a:blipFill>
        </p:spPr>
        <p:txBody>
          <a:bodyPr/>
          <a:lstStyle/>
          <a:p>
            <a:endParaRPr lang="en-US"/>
          </a:p>
        </p:txBody>
      </p:sp>
      <p:sp>
        <p:nvSpPr>
          <p:cNvPr id="17" name="Freeform 17"/>
          <p:cNvSpPr/>
          <p:nvPr/>
        </p:nvSpPr>
        <p:spPr>
          <a:xfrm>
            <a:off x="16554836" y="1214785"/>
            <a:ext cx="457200" cy="460655"/>
          </a:xfrm>
          <a:custGeom>
            <a:avLst/>
            <a:gdLst/>
            <a:ahLst/>
            <a:cxnLst/>
            <a:rect l="l" t="t" r="r" b="b"/>
            <a:pathLst>
              <a:path w="457200" h="460655">
                <a:moveTo>
                  <a:pt x="0" y="0"/>
                </a:moveTo>
                <a:lnTo>
                  <a:pt x="457200" y="0"/>
                </a:lnTo>
                <a:lnTo>
                  <a:pt x="457200" y="460655"/>
                </a:lnTo>
                <a:lnTo>
                  <a:pt x="0" y="460655"/>
                </a:lnTo>
                <a:lnTo>
                  <a:pt x="0" y="0"/>
                </a:lnTo>
                <a:close/>
              </a:path>
            </a:pathLst>
          </a:custGeom>
          <a:blipFill>
            <a:blip r:embed="rId3"/>
            <a:stretch>
              <a:fillRect/>
            </a:stretch>
          </a:blipFill>
        </p:spPr>
        <p:txBody>
          <a:bodyPr/>
          <a:lstStyle/>
          <a:p>
            <a:endParaRPr lang="en-US"/>
          </a:p>
        </p:txBody>
      </p:sp>
      <p:sp>
        <p:nvSpPr>
          <p:cNvPr id="18" name="Freeform 18"/>
          <p:cNvSpPr/>
          <p:nvPr/>
        </p:nvSpPr>
        <p:spPr>
          <a:xfrm>
            <a:off x="16608890" y="8703795"/>
            <a:ext cx="650410" cy="650410"/>
          </a:xfrm>
          <a:custGeom>
            <a:avLst/>
            <a:gdLst/>
            <a:ahLst/>
            <a:cxnLst/>
            <a:rect l="l" t="t" r="r" b="b"/>
            <a:pathLst>
              <a:path w="650410" h="650410">
                <a:moveTo>
                  <a:pt x="0" y="0"/>
                </a:moveTo>
                <a:lnTo>
                  <a:pt x="650410" y="0"/>
                </a:lnTo>
                <a:lnTo>
                  <a:pt x="650410" y="650410"/>
                </a:lnTo>
                <a:lnTo>
                  <a:pt x="0" y="65041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grpSp>
        <p:nvGrpSpPr>
          <p:cNvPr id="19" name="Group 19"/>
          <p:cNvGrpSpPr/>
          <p:nvPr/>
        </p:nvGrpSpPr>
        <p:grpSpPr>
          <a:xfrm>
            <a:off x="1028700" y="8703795"/>
            <a:ext cx="15362208" cy="650410"/>
            <a:chOff x="0" y="0"/>
            <a:chExt cx="4046014" cy="171301"/>
          </a:xfrm>
        </p:grpSpPr>
        <p:sp>
          <p:nvSpPr>
            <p:cNvPr id="20" name="Freeform 20"/>
            <p:cNvSpPr/>
            <p:nvPr/>
          </p:nvSpPr>
          <p:spPr>
            <a:xfrm>
              <a:off x="0" y="0"/>
              <a:ext cx="4046014" cy="171301"/>
            </a:xfrm>
            <a:custGeom>
              <a:avLst/>
              <a:gdLst/>
              <a:ahLst/>
              <a:cxnLst/>
              <a:rect l="l" t="t" r="r" b="b"/>
              <a:pathLst>
                <a:path w="4046014" h="171301">
                  <a:moveTo>
                    <a:pt x="30238" y="0"/>
                  </a:moveTo>
                  <a:lnTo>
                    <a:pt x="4015776" y="0"/>
                  </a:lnTo>
                  <a:cubicBezTo>
                    <a:pt x="4032476" y="0"/>
                    <a:pt x="4046014" y="13538"/>
                    <a:pt x="4046014" y="30238"/>
                  </a:cubicBezTo>
                  <a:lnTo>
                    <a:pt x="4046014" y="141064"/>
                  </a:lnTo>
                  <a:cubicBezTo>
                    <a:pt x="4046014" y="149083"/>
                    <a:pt x="4042828" y="156774"/>
                    <a:pt x="4037157" y="162445"/>
                  </a:cubicBezTo>
                  <a:cubicBezTo>
                    <a:pt x="4031487" y="168116"/>
                    <a:pt x="4023796" y="171301"/>
                    <a:pt x="4015776" y="171301"/>
                  </a:cubicBezTo>
                  <a:lnTo>
                    <a:pt x="30238" y="171301"/>
                  </a:lnTo>
                  <a:cubicBezTo>
                    <a:pt x="22218" y="171301"/>
                    <a:pt x="14527" y="168116"/>
                    <a:pt x="8856" y="162445"/>
                  </a:cubicBezTo>
                  <a:cubicBezTo>
                    <a:pt x="3186" y="156774"/>
                    <a:pt x="0" y="149083"/>
                    <a:pt x="0" y="141064"/>
                  </a:cubicBezTo>
                  <a:lnTo>
                    <a:pt x="0" y="30238"/>
                  </a:lnTo>
                  <a:cubicBezTo>
                    <a:pt x="0" y="22218"/>
                    <a:pt x="3186" y="14527"/>
                    <a:pt x="8856" y="8856"/>
                  </a:cubicBezTo>
                  <a:cubicBezTo>
                    <a:pt x="14527" y="3186"/>
                    <a:pt x="22218" y="0"/>
                    <a:pt x="30238" y="0"/>
                  </a:cubicBezTo>
                  <a:close/>
                </a:path>
              </a:pathLst>
            </a:custGeom>
            <a:solidFill>
              <a:srgbClr val="000000">
                <a:alpha val="0"/>
              </a:srgbClr>
            </a:solidFill>
            <a:ln w="38100" cap="rnd">
              <a:solidFill>
                <a:srgbClr val="FBF9F1"/>
              </a:solidFill>
              <a:prstDash val="solid"/>
              <a:round/>
            </a:ln>
          </p:spPr>
          <p:txBody>
            <a:bodyPr/>
            <a:lstStyle/>
            <a:p>
              <a:endParaRPr lang="en-US"/>
            </a:p>
          </p:txBody>
        </p:sp>
        <p:sp>
          <p:nvSpPr>
            <p:cNvPr id="21" name="TextBox 21"/>
            <p:cNvSpPr txBox="1"/>
            <p:nvPr/>
          </p:nvSpPr>
          <p:spPr>
            <a:xfrm>
              <a:off x="0" y="-38100"/>
              <a:ext cx="4046014" cy="209401"/>
            </a:xfrm>
            <a:prstGeom prst="rect">
              <a:avLst/>
            </a:prstGeom>
          </p:spPr>
          <p:txBody>
            <a:bodyPr lIns="50800" tIns="50800" rIns="50800" bIns="50800" rtlCol="0" anchor="ctr"/>
            <a:lstStyle/>
            <a:p>
              <a:pPr algn="ctr">
                <a:lnSpc>
                  <a:spcPts val="2659"/>
                </a:lnSpc>
              </a:pPr>
              <a:endParaRPr/>
            </a:p>
          </p:txBody>
        </p:sp>
      </p:grpSp>
      <p:sp>
        <p:nvSpPr>
          <p:cNvPr id="22" name="TextBox 22"/>
          <p:cNvSpPr txBox="1"/>
          <p:nvPr/>
        </p:nvSpPr>
        <p:spPr>
          <a:xfrm>
            <a:off x="1504564" y="1147297"/>
            <a:ext cx="6667955" cy="475579"/>
          </a:xfrm>
          <a:prstGeom prst="rect">
            <a:avLst/>
          </a:prstGeom>
        </p:spPr>
        <p:txBody>
          <a:bodyPr lIns="0" tIns="0" rIns="0" bIns="0" rtlCol="0" anchor="t">
            <a:spAutoFit/>
          </a:bodyPr>
          <a:lstStyle/>
          <a:p>
            <a:pPr algn="l">
              <a:lnSpc>
                <a:spcPts val="3919"/>
              </a:lnSpc>
              <a:spcBef>
                <a:spcPct val="0"/>
              </a:spcBef>
            </a:pPr>
            <a:r>
              <a:rPr lang="en-US" sz="2799" dirty="0">
                <a:solidFill>
                  <a:srgbClr val="FBF9F1"/>
                </a:solidFill>
                <a:latin typeface="Poppins Bold"/>
                <a:ea typeface="Poppins Bold"/>
                <a:cs typeface="Poppins Bold"/>
                <a:sym typeface="Poppins Bold"/>
              </a:rPr>
              <a:t>Control ECU Cont.</a:t>
            </a:r>
          </a:p>
        </p:txBody>
      </p:sp>
      <p:sp>
        <p:nvSpPr>
          <p:cNvPr id="23" name="TextBox 23"/>
          <p:cNvSpPr txBox="1"/>
          <p:nvPr/>
        </p:nvSpPr>
        <p:spPr>
          <a:xfrm>
            <a:off x="1504564" y="2601770"/>
            <a:ext cx="16326236" cy="4985980"/>
          </a:xfrm>
          <a:prstGeom prst="rect">
            <a:avLst/>
          </a:prstGeom>
        </p:spPr>
        <p:txBody>
          <a:bodyPr wrap="square" lIns="0" tIns="0" rIns="0" bIns="0" rtlCol="0" anchor="t">
            <a:spAutoFit/>
          </a:bodyPr>
          <a:lstStyle/>
          <a:p>
            <a:pPr marL="474979" lvl="1" indent="-237490" algn="l">
              <a:buFont typeface="Arial"/>
              <a:buChar char="•"/>
            </a:pPr>
            <a:r>
              <a:rPr lang="en-US" sz="3600" dirty="0"/>
              <a:t>Speed Limiter System (SL): The system is turned on using the SL push button when the gearbox is in D and returns to off if the gearbox isn’t in D or if the SL push button is used. The SL LED will turn on if SL is on and turn off otherwise.</a:t>
            </a:r>
          </a:p>
          <a:p>
            <a:pPr marL="474979" lvl="1" indent="-237490" algn="l">
              <a:buFont typeface="Arial"/>
              <a:buChar char="•"/>
            </a:pPr>
            <a:r>
              <a:rPr lang="en-US" sz="3600" dirty="0"/>
              <a:t>Cross Control System (CCS): The system is turned on using the CCS push button when the gearbox is in D and returns to off if the gearbox isn’t in D, or if the CCS push button or gas potentiometer is exchanged. The CCS LED will turn on if the CCS is on and turn off otherwise.</a:t>
            </a:r>
          </a:p>
          <a:p>
            <a:pPr marL="474979" lvl="1" indent="-237490" algn="l">
              <a:buFont typeface="Arial"/>
              <a:buChar char="•"/>
            </a:pPr>
            <a:r>
              <a:rPr lang="en-US" sz="3600" dirty="0"/>
              <a:t>Kilometer Counter: Print the kilometer value on the LCD. This value will increment at a high rate if the gas potentiometer is high and vice versa.</a:t>
            </a:r>
            <a:endParaRPr lang="en-US" sz="3600" dirty="0">
              <a:solidFill>
                <a:srgbClr val="000000"/>
              </a:solidFill>
              <a:latin typeface="Lato"/>
              <a:ea typeface="Lato"/>
              <a:cs typeface="Lato"/>
              <a:sym typeface="Lato"/>
            </a:endParaRPr>
          </a:p>
        </p:txBody>
      </p:sp>
      <p:sp>
        <p:nvSpPr>
          <p:cNvPr id="26" name="Freeform 26"/>
          <p:cNvSpPr/>
          <p:nvPr/>
        </p:nvSpPr>
        <p:spPr>
          <a:xfrm>
            <a:off x="1359596" y="8850121"/>
            <a:ext cx="357759" cy="357759"/>
          </a:xfrm>
          <a:custGeom>
            <a:avLst/>
            <a:gdLst/>
            <a:ahLst/>
            <a:cxnLst/>
            <a:rect l="l" t="t" r="r" b="b"/>
            <a:pathLst>
              <a:path w="357759" h="357759">
                <a:moveTo>
                  <a:pt x="0" y="0"/>
                </a:moveTo>
                <a:lnTo>
                  <a:pt x="357759" y="0"/>
                </a:lnTo>
                <a:lnTo>
                  <a:pt x="357759" y="357759"/>
                </a:lnTo>
                <a:lnTo>
                  <a:pt x="0" y="357759"/>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27" name="TextBox 27"/>
          <p:cNvSpPr txBox="1"/>
          <p:nvPr/>
        </p:nvSpPr>
        <p:spPr>
          <a:xfrm>
            <a:off x="1838090" y="8830563"/>
            <a:ext cx="3520620" cy="323935"/>
          </a:xfrm>
          <a:prstGeom prst="rect">
            <a:avLst/>
          </a:prstGeom>
        </p:spPr>
        <p:txBody>
          <a:bodyPr lIns="0" tIns="0" rIns="0" bIns="0" rtlCol="0" anchor="t">
            <a:spAutoFit/>
          </a:bodyPr>
          <a:lstStyle/>
          <a:p>
            <a:pPr algn="l">
              <a:lnSpc>
                <a:spcPts val="2800"/>
              </a:lnSpc>
              <a:spcBef>
                <a:spcPct val="0"/>
              </a:spcBef>
            </a:pPr>
            <a:r>
              <a:rPr lang="en-US" sz="2000" dirty="0">
                <a:solidFill>
                  <a:srgbClr val="E5E1DA"/>
                </a:solidFill>
                <a:latin typeface="Lato"/>
                <a:ea typeface="Lato"/>
                <a:cs typeface="Lato"/>
                <a:sym typeface="Lato"/>
              </a:rPr>
              <a:t>ITI Training 1-Month</a:t>
            </a:r>
          </a:p>
        </p:txBody>
      </p:sp>
    </p:spTree>
    <p:extLst>
      <p:ext uri="{BB962C8B-B14F-4D97-AF65-F5344CB8AC3E}">
        <p14:creationId xmlns:p14="http://schemas.microsoft.com/office/powerpoint/2010/main" val="13212585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6989496">
            <a:off x="-5091968" y="-1340368"/>
            <a:ext cx="11026567" cy="7966695"/>
          </a:xfrm>
          <a:custGeom>
            <a:avLst/>
            <a:gdLst/>
            <a:ahLst/>
            <a:cxnLst/>
            <a:rect l="l" t="t" r="r" b="b"/>
            <a:pathLst>
              <a:path w="11026567" h="7966695">
                <a:moveTo>
                  <a:pt x="0" y="0"/>
                </a:moveTo>
                <a:lnTo>
                  <a:pt x="11026567" y="0"/>
                </a:lnTo>
                <a:lnTo>
                  <a:pt x="11026567" y="7966695"/>
                </a:lnTo>
                <a:lnTo>
                  <a:pt x="0" y="7966695"/>
                </a:lnTo>
                <a:lnTo>
                  <a:pt x="0" y="0"/>
                </a:lnTo>
                <a:close/>
              </a:path>
            </a:pathLst>
          </a:custGeom>
          <a:blipFill>
            <a:blip r:embed="rId2"/>
            <a:stretch>
              <a:fillRect/>
            </a:stretch>
          </a:blipFill>
        </p:spPr>
        <p:txBody>
          <a:bodyPr/>
          <a:lstStyle/>
          <a:p>
            <a:endParaRPr lang="en-US"/>
          </a:p>
        </p:txBody>
      </p:sp>
      <p:grpSp>
        <p:nvGrpSpPr>
          <p:cNvPr id="3" name="Group 3"/>
          <p:cNvGrpSpPr/>
          <p:nvPr/>
        </p:nvGrpSpPr>
        <p:grpSpPr>
          <a:xfrm>
            <a:off x="1028700" y="932795"/>
            <a:ext cx="16802100" cy="1024635"/>
            <a:chOff x="0" y="0"/>
            <a:chExt cx="2109684" cy="269863"/>
          </a:xfrm>
        </p:grpSpPr>
        <p:sp>
          <p:nvSpPr>
            <p:cNvPr id="4" name="Freeform 4"/>
            <p:cNvSpPr/>
            <p:nvPr/>
          </p:nvSpPr>
          <p:spPr>
            <a:xfrm>
              <a:off x="0" y="0"/>
              <a:ext cx="2109685" cy="269863"/>
            </a:xfrm>
            <a:custGeom>
              <a:avLst/>
              <a:gdLst/>
              <a:ahLst/>
              <a:cxnLst/>
              <a:rect l="l" t="t" r="r" b="b"/>
              <a:pathLst>
                <a:path w="2109685" h="269863">
                  <a:moveTo>
                    <a:pt x="57990" y="0"/>
                  </a:moveTo>
                  <a:lnTo>
                    <a:pt x="2051694" y="0"/>
                  </a:lnTo>
                  <a:cubicBezTo>
                    <a:pt x="2067074" y="0"/>
                    <a:pt x="2081824" y="6110"/>
                    <a:pt x="2092700" y="16985"/>
                  </a:cubicBezTo>
                  <a:cubicBezTo>
                    <a:pt x="2103575" y="27860"/>
                    <a:pt x="2109685" y="42610"/>
                    <a:pt x="2109685" y="57990"/>
                  </a:cubicBezTo>
                  <a:lnTo>
                    <a:pt x="2109685" y="211872"/>
                  </a:lnTo>
                  <a:cubicBezTo>
                    <a:pt x="2109685" y="227252"/>
                    <a:pt x="2103575" y="242002"/>
                    <a:pt x="2092700" y="252878"/>
                  </a:cubicBezTo>
                  <a:cubicBezTo>
                    <a:pt x="2081824" y="263753"/>
                    <a:pt x="2067074" y="269863"/>
                    <a:pt x="2051694" y="269863"/>
                  </a:cubicBezTo>
                  <a:lnTo>
                    <a:pt x="57990" y="269863"/>
                  </a:lnTo>
                  <a:cubicBezTo>
                    <a:pt x="42610" y="269863"/>
                    <a:pt x="27860" y="263753"/>
                    <a:pt x="16985" y="252878"/>
                  </a:cubicBezTo>
                  <a:cubicBezTo>
                    <a:pt x="6110" y="242002"/>
                    <a:pt x="0" y="227252"/>
                    <a:pt x="0" y="211872"/>
                  </a:cubicBezTo>
                  <a:lnTo>
                    <a:pt x="0" y="57990"/>
                  </a:lnTo>
                  <a:cubicBezTo>
                    <a:pt x="0" y="42610"/>
                    <a:pt x="6110" y="27860"/>
                    <a:pt x="16985" y="16985"/>
                  </a:cubicBezTo>
                  <a:cubicBezTo>
                    <a:pt x="27860" y="6110"/>
                    <a:pt x="42610" y="0"/>
                    <a:pt x="57990" y="0"/>
                  </a:cubicBezTo>
                  <a:close/>
                </a:path>
              </a:pathLst>
            </a:custGeom>
            <a:solidFill>
              <a:srgbClr val="000000"/>
            </a:solidFill>
            <a:ln w="38100" cap="rnd">
              <a:solidFill>
                <a:srgbClr val="FBF9F1"/>
              </a:solidFill>
              <a:prstDash val="solid"/>
              <a:round/>
            </a:ln>
          </p:spPr>
          <p:txBody>
            <a:bodyPr/>
            <a:lstStyle/>
            <a:p>
              <a:endParaRPr lang="en-US" dirty="0"/>
            </a:p>
          </p:txBody>
        </p:sp>
        <p:sp>
          <p:nvSpPr>
            <p:cNvPr id="5" name="TextBox 5"/>
            <p:cNvSpPr txBox="1"/>
            <p:nvPr/>
          </p:nvSpPr>
          <p:spPr>
            <a:xfrm>
              <a:off x="0" y="-38100"/>
              <a:ext cx="2109684" cy="307963"/>
            </a:xfrm>
            <a:prstGeom prst="rect">
              <a:avLst/>
            </a:prstGeom>
          </p:spPr>
          <p:txBody>
            <a:bodyPr lIns="50800" tIns="50800" rIns="50800" bIns="50800" rtlCol="0" anchor="ctr"/>
            <a:lstStyle/>
            <a:p>
              <a:pPr algn="ctr">
                <a:lnSpc>
                  <a:spcPts val="2659"/>
                </a:lnSpc>
              </a:pPr>
              <a:endParaRPr/>
            </a:p>
          </p:txBody>
        </p:sp>
      </p:grpSp>
      <p:sp>
        <p:nvSpPr>
          <p:cNvPr id="6" name="Freeform 6"/>
          <p:cNvSpPr/>
          <p:nvPr/>
        </p:nvSpPr>
        <p:spPr>
          <a:xfrm rot="-2967116">
            <a:off x="8691170" y="1377244"/>
            <a:ext cx="12892802" cy="9575242"/>
          </a:xfrm>
          <a:custGeom>
            <a:avLst/>
            <a:gdLst/>
            <a:ahLst/>
            <a:cxnLst/>
            <a:rect l="l" t="t" r="r" b="b"/>
            <a:pathLst>
              <a:path w="12892802" h="9575242">
                <a:moveTo>
                  <a:pt x="0" y="0"/>
                </a:moveTo>
                <a:lnTo>
                  <a:pt x="12892803" y="0"/>
                </a:lnTo>
                <a:lnTo>
                  <a:pt x="12892803" y="9575242"/>
                </a:lnTo>
                <a:lnTo>
                  <a:pt x="0" y="9575242"/>
                </a:lnTo>
                <a:lnTo>
                  <a:pt x="0" y="0"/>
                </a:lnTo>
                <a:close/>
              </a:path>
            </a:pathLst>
          </a:custGeom>
          <a:blipFill>
            <a:blip r:embed="rId2"/>
            <a:stretch>
              <a:fillRect r="-2793"/>
            </a:stretch>
          </a:blipFill>
        </p:spPr>
        <p:txBody>
          <a:bodyPr/>
          <a:lstStyle/>
          <a:p>
            <a:endParaRPr lang="en-US"/>
          </a:p>
        </p:txBody>
      </p:sp>
      <p:grpSp>
        <p:nvGrpSpPr>
          <p:cNvPr id="7" name="Group 7"/>
          <p:cNvGrpSpPr/>
          <p:nvPr/>
        </p:nvGrpSpPr>
        <p:grpSpPr>
          <a:xfrm>
            <a:off x="1028700" y="2151214"/>
            <a:ext cx="17030700" cy="6297125"/>
            <a:chOff x="0" y="0"/>
            <a:chExt cx="2109684" cy="1658502"/>
          </a:xfrm>
        </p:grpSpPr>
        <p:sp>
          <p:nvSpPr>
            <p:cNvPr id="8" name="Freeform 8"/>
            <p:cNvSpPr/>
            <p:nvPr/>
          </p:nvSpPr>
          <p:spPr>
            <a:xfrm>
              <a:off x="0" y="0"/>
              <a:ext cx="2109685" cy="1658502"/>
            </a:xfrm>
            <a:custGeom>
              <a:avLst/>
              <a:gdLst/>
              <a:ahLst/>
              <a:cxnLst/>
              <a:rect l="l" t="t" r="r" b="b"/>
              <a:pathLst>
                <a:path w="2109685" h="1658502">
                  <a:moveTo>
                    <a:pt x="19330" y="0"/>
                  </a:moveTo>
                  <a:lnTo>
                    <a:pt x="2090354" y="0"/>
                  </a:lnTo>
                  <a:cubicBezTo>
                    <a:pt x="2101030" y="0"/>
                    <a:pt x="2109685" y="8654"/>
                    <a:pt x="2109685" y="19330"/>
                  </a:cubicBezTo>
                  <a:lnTo>
                    <a:pt x="2109685" y="1639172"/>
                  </a:lnTo>
                  <a:cubicBezTo>
                    <a:pt x="2109685" y="1644299"/>
                    <a:pt x="2107648" y="1649215"/>
                    <a:pt x="2104023" y="1652840"/>
                  </a:cubicBezTo>
                  <a:cubicBezTo>
                    <a:pt x="2100398" y="1656466"/>
                    <a:pt x="2095481" y="1658502"/>
                    <a:pt x="2090354" y="1658502"/>
                  </a:cubicBezTo>
                  <a:lnTo>
                    <a:pt x="19330" y="1658502"/>
                  </a:lnTo>
                  <a:cubicBezTo>
                    <a:pt x="14203" y="1658502"/>
                    <a:pt x="9287" y="1656466"/>
                    <a:pt x="5662" y="1652840"/>
                  </a:cubicBezTo>
                  <a:cubicBezTo>
                    <a:pt x="2037" y="1649215"/>
                    <a:pt x="0" y="1644299"/>
                    <a:pt x="0" y="1639172"/>
                  </a:cubicBezTo>
                  <a:lnTo>
                    <a:pt x="0" y="19330"/>
                  </a:lnTo>
                  <a:cubicBezTo>
                    <a:pt x="0" y="14203"/>
                    <a:pt x="2037" y="9287"/>
                    <a:pt x="5662" y="5662"/>
                  </a:cubicBezTo>
                  <a:cubicBezTo>
                    <a:pt x="9287" y="2037"/>
                    <a:pt x="14203" y="0"/>
                    <a:pt x="19330" y="0"/>
                  </a:cubicBezTo>
                  <a:close/>
                </a:path>
              </a:pathLst>
            </a:custGeom>
            <a:solidFill>
              <a:srgbClr val="FBF9F1"/>
            </a:solidFill>
            <a:ln w="38100" cap="sq">
              <a:solidFill>
                <a:srgbClr val="FBF9F1"/>
              </a:solidFill>
              <a:prstDash val="solid"/>
              <a:miter/>
            </a:ln>
          </p:spPr>
          <p:txBody>
            <a:bodyPr/>
            <a:lstStyle/>
            <a:p>
              <a:endParaRPr lang="en-US"/>
            </a:p>
          </p:txBody>
        </p:sp>
        <p:sp>
          <p:nvSpPr>
            <p:cNvPr id="9" name="TextBox 9"/>
            <p:cNvSpPr txBox="1"/>
            <p:nvPr/>
          </p:nvSpPr>
          <p:spPr>
            <a:xfrm>
              <a:off x="0" y="-38100"/>
              <a:ext cx="2109684" cy="1696602"/>
            </a:xfrm>
            <a:prstGeom prst="rect">
              <a:avLst/>
            </a:prstGeom>
          </p:spPr>
          <p:txBody>
            <a:bodyPr lIns="50800" tIns="50800" rIns="50800" bIns="50800" rtlCol="0" anchor="ctr"/>
            <a:lstStyle/>
            <a:p>
              <a:pPr algn="ctr">
                <a:lnSpc>
                  <a:spcPts val="2659"/>
                </a:lnSpc>
              </a:pPr>
              <a:endParaRPr/>
            </a:p>
          </p:txBody>
        </p:sp>
      </p:grpSp>
      <p:sp>
        <p:nvSpPr>
          <p:cNvPr id="10" name="Freeform 10"/>
          <p:cNvSpPr/>
          <p:nvPr/>
        </p:nvSpPr>
        <p:spPr>
          <a:xfrm>
            <a:off x="8334444" y="1214785"/>
            <a:ext cx="457200" cy="460655"/>
          </a:xfrm>
          <a:custGeom>
            <a:avLst/>
            <a:gdLst/>
            <a:ahLst/>
            <a:cxnLst/>
            <a:rect l="l" t="t" r="r" b="b"/>
            <a:pathLst>
              <a:path w="457200" h="460655">
                <a:moveTo>
                  <a:pt x="0" y="0"/>
                </a:moveTo>
                <a:lnTo>
                  <a:pt x="457200" y="0"/>
                </a:lnTo>
                <a:lnTo>
                  <a:pt x="457200" y="460655"/>
                </a:lnTo>
                <a:lnTo>
                  <a:pt x="0" y="460655"/>
                </a:lnTo>
                <a:lnTo>
                  <a:pt x="0" y="0"/>
                </a:lnTo>
                <a:close/>
              </a:path>
            </a:pathLst>
          </a:custGeom>
          <a:blipFill>
            <a:blip r:embed="rId3"/>
            <a:stretch>
              <a:fillRect/>
            </a:stretch>
          </a:blipFill>
        </p:spPr>
        <p:txBody>
          <a:bodyPr/>
          <a:lstStyle/>
          <a:p>
            <a:endParaRPr lang="en-US"/>
          </a:p>
        </p:txBody>
      </p:sp>
      <p:sp>
        <p:nvSpPr>
          <p:cNvPr id="17" name="Freeform 17"/>
          <p:cNvSpPr/>
          <p:nvPr/>
        </p:nvSpPr>
        <p:spPr>
          <a:xfrm>
            <a:off x="16554836" y="1214785"/>
            <a:ext cx="457200" cy="460655"/>
          </a:xfrm>
          <a:custGeom>
            <a:avLst/>
            <a:gdLst/>
            <a:ahLst/>
            <a:cxnLst/>
            <a:rect l="l" t="t" r="r" b="b"/>
            <a:pathLst>
              <a:path w="457200" h="460655">
                <a:moveTo>
                  <a:pt x="0" y="0"/>
                </a:moveTo>
                <a:lnTo>
                  <a:pt x="457200" y="0"/>
                </a:lnTo>
                <a:lnTo>
                  <a:pt x="457200" y="460655"/>
                </a:lnTo>
                <a:lnTo>
                  <a:pt x="0" y="460655"/>
                </a:lnTo>
                <a:lnTo>
                  <a:pt x="0" y="0"/>
                </a:lnTo>
                <a:close/>
              </a:path>
            </a:pathLst>
          </a:custGeom>
          <a:blipFill>
            <a:blip r:embed="rId3"/>
            <a:stretch>
              <a:fillRect/>
            </a:stretch>
          </a:blipFill>
        </p:spPr>
        <p:txBody>
          <a:bodyPr/>
          <a:lstStyle/>
          <a:p>
            <a:endParaRPr lang="en-US"/>
          </a:p>
        </p:txBody>
      </p:sp>
      <p:sp>
        <p:nvSpPr>
          <p:cNvPr id="18" name="Freeform 18"/>
          <p:cNvSpPr/>
          <p:nvPr/>
        </p:nvSpPr>
        <p:spPr>
          <a:xfrm>
            <a:off x="16608890" y="8703795"/>
            <a:ext cx="650410" cy="650410"/>
          </a:xfrm>
          <a:custGeom>
            <a:avLst/>
            <a:gdLst/>
            <a:ahLst/>
            <a:cxnLst/>
            <a:rect l="l" t="t" r="r" b="b"/>
            <a:pathLst>
              <a:path w="650410" h="650410">
                <a:moveTo>
                  <a:pt x="0" y="0"/>
                </a:moveTo>
                <a:lnTo>
                  <a:pt x="650410" y="0"/>
                </a:lnTo>
                <a:lnTo>
                  <a:pt x="650410" y="650410"/>
                </a:lnTo>
                <a:lnTo>
                  <a:pt x="0" y="65041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grpSp>
        <p:nvGrpSpPr>
          <p:cNvPr id="19" name="Group 19"/>
          <p:cNvGrpSpPr/>
          <p:nvPr/>
        </p:nvGrpSpPr>
        <p:grpSpPr>
          <a:xfrm>
            <a:off x="1028700" y="8703795"/>
            <a:ext cx="15362208" cy="650410"/>
            <a:chOff x="0" y="0"/>
            <a:chExt cx="4046014" cy="171301"/>
          </a:xfrm>
        </p:grpSpPr>
        <p:sp>
          <p:nvSpPr>
            <p:cNvPr id="20" name="Freeform 20"/>
            <p:cNvSpPr/>
            <p:nvPr/>
          </p:nvSpPr>
          <p:spPr>
            <a:xfrm>
              <a:off x="0" y="0"/>
              <a:ext cx="4046014" cy="171301"/>
            </a:xfrm>
            <a:custGeom>
              <a:avLst/>
              <a:gdLst/>
              <a:ahLst/>
              <a:cxnLst/>
              <a:rect l="l" t="t" r="r" b="b"/>
              <a:pathLst>
                <a:path w="4046014" h="171301">
                  <a:moveTo>
                    <a:pt x="30238" y="0"/>
                  </a:moveTo>
                  <a:lnTo>
                    <a:pt x="4015776" y="0"/>
                  </a:lnTo>
                  <a:cubicBezTo>
                    <a:pt x="4032476" y="0"/>
                    <a:pt x="4046014" y="13538"/>
                    <a:pt x="4046014" y="30238"/>
                  </a:cubicBezTo>
                  <a:lnTo>
                    <a:pt x="4046014" y="141064"/>
                  </a:lnTo>
                  <a:cubicBezTo>
                    <a:pt x="4046014" y="149083"/>
                    <a:pt x="4042828" y="156774"/>
                    <a:pt x="4037157" y="162445"/>
                  </a:cubicBezTo>
                  <a:cubicBezTo>
                    <a:pt x="4031487" y="168116"/>
                    <a:pt x="4023796" y="171301"/>
                    <a:pt x="4015776" y="171301"/>
                  </a:cubicBezTo>
                  <a:lnTo>
                    <a:pt x="30238" y="171301"/>
                  </a:lnTo>
                  <a:cubicBezTo>
                    <a:pt x="22218" y="171301"/>
                    <a:pt x="14527" y="168116"/>
                    <a:pt x="8856" y="162445"/>
                  </a:cubicBezTo>
                  <a:cubicBezTo>
                    <a:pt x="3186" y="156774"/>
                    <a:pt x="0" y="149083"/>
                    <a:pt x="0" y="141064"/>
                  </a:cubicBezTo>
                  <a:lnTo>
                    <a:pt x="0" y="30238"/>
                  </a:lnTo>
                  <a:cubicBezTo>
                    <a:pt x="0" y="22218"/>
                    <a:pt x="3186" y="14527"/>
                    <a:pt x="8856" y="8856"/>
                  </a:cubicBezTo>
                  <a:cubicBezTo>
                    <a:pt x="14527" y="3186"/>
                    <a:pt x="22218" y="0"/>
                    <a:pt x="30238" y="0"/>
                  </a:cubicBezTo>
                  <a:close/>
                </a:path>
              </a:pathLst>
            </a:custGeom>
            <a:solidFill>
              <a:srgbClr val="000000">
                <a:alpha val="0"/>
              </a:srgbClr>
            </a:solidFill>
            <a:ln w="38100" cap="rnd">
              <a:solidFill>
                <a:srgbClr val="FBF9F1"/>
              </a:solidFill>
              <a:prstDash val="solid"/>
              <a:round/>
            </a:ln>
          </p:spPr>
          <p:txBody>
            <a:bodyPr/>
            <a:lstStyle/>
            <a:p>
              <a:endParaRPr lang="en-US"/>
            </a:p>
          </p:txBody>
        </p:sp>
        <p:sp>
          <p:nvSpPr>
            <p:cNvPr id="21" name="TextBox 21"/>
            <p:cNvSpPr txBox="1"/>
            <p:nvPr/>
          </p:nvSpPr>
          <p:spPr>
            <a:xfrm>
              <a:off x="0" y="-38100"/>
              <a:ext cx="4046014" cy="209401"/>
            </a:xfrm>
            <a:prstGeom prst="rect">
              <a:avLst/>
            </a:prstGeom>
          </p:spPr>
          <p:txBody>
            <a:bodyPr lIns="50800" tIns="50800" rIns="50800" bIns="50800" rtlCol="0" anchor="ctr"/>
            <a:lstStyle/>
            <a:p>
              <a:pPr algn="ctr">
                <a:lnSpc>
                  <a:spcPts val="2659"/>
                </a:lnSpc>
              </a:pPr>
              <a:endParaRPr/>
            </a:p>
          </p:txBody>
        </p:sp>
      </p:grpSp>
      <p:sp>
        <p:nvSpPr>
          <p:cNvPr id="22" name="TextBox 22"/>
          <p:cNvSpPr txBox="1"/>
          <p:nvPr/>
        </p:nvSpPr>
        <p:spPr>
          <a:xfrm>
            <a:off x="1504564" y="1147297"/>
            <a:ext cx="6667955" cy="475579"/>
          </a:xfrm>
          <a:prstGeom prst="rect">
            <a:avLst/>
          </a:prstGeom>
        </p:spPr>
        <p:txBody>
          <a:bodyPr lIns="0" tIns="0" rIns="0" bIns="0" rtlCol="0" anchor="t">
            <a:spAutoFit/>
          </a:bodyPr>
          <a:lstStyle/>
          <a:p>
            <a:pPr algn="l">
              <a:lnSpc>
                <a:spcPts val="3919"/>
              </a:lnSpc>
              <a:spcBef>
                <a:spcPct val="0"/>
              </a:spcBef>
            </a:pPr>
            <a:r>
              <a:rPr lang="en-US" sz="2799" dirty="0">
                <a:solidFill>
                  <a:srgbClr val="FBF9F1"/>
                </a:solidFill>
                <a:latin typeface="Poppins Bold"/>
                <a:ea typeface="Poppins Bold"/>
                <a:cs typeface="Poppins Bold"/>
                <a:sym typeface="Poppins Bold"/>
              </a:rPr>
              <a:t>Control ECU Cont.</a:t>
            </a:r>
          </a:p>
        </p:txBody>
      </p:sp>
      <p:sp>
        <p:nvSpPr>
          <p:cNvPr id="23" name="TextBox 23"/>
          <p:cNvSpPr txBox="1"/>
          <p:nvPr/>
        </p:nvSpPr>
        <p:spPr>
          <a:xfrm>
            <a:off x="1504564" y="2601770"/>
            <a:ext cx="16326236" cy="2215991"/>
          </a:xfrm>
          <a:prstGeom prst="rect">
            <a:avLst/>
          </a:prstGeom>
        </p:spPr>
        <p:txBody>
          <a:bodyPr wrap="square" lIns="0" tIns="0" rIns="0" bIns="0" rtlCol="0" anchor="t">
            <a:spAutoFit/>
          </a:bodyPr>
          <a:lstStyle/>
          <a:p>
            <a:pPr marL="474979" lvl="1" indent="-237490" algn="l">
              <a:buFont typeface="Arial"/>
              <a:buChar char="•"/>
            </a:pPr>
            <a:r>
              <a:rPr lang="en-US" sz="3600" dirty="0"/>
              <a:t>Drive Monitoring: The system is turned off by default because the gearbox is in N by default. The system is turned on when the gearbox is in D and returns to off otherwise. The system is monitoring the driver. If the timer counts 5 seconds without any change in the system, the buzzer will be toggled every 100 </a:t>
            </a:r>
            <a:r>
              <a:rPr lang="en-US" sz="3600" dirty="0" err="1"/>
              <a:t>ms</a:t>
            </a:r>
            <a:endParaRPr lang="en-US" sz="3600" dirty="0">
              <a:solidFill>
                <a:srgbClr val="000000"/>
              </a:solidFill>
              <a:latin typeface="Lato"/>
              <a:ea typeface="Lato"/>
              <a:cs typeface="Lato"/>
              <a:sym typeface="Lato"/>
            </a:endParaRPr>
          </a:p>
        </p:txBody>
      </p:sp>
      <p:sp>
        <p:nvSpPr>
          <p:cNvPr id="26" name="Freeform 26"/>
          <p:cNvSpPr/>
          <p:nvPr/>
        </p:nvSpPr>
        <p:spPr>
          <a:xfrm>
            <a:off x="1359596" y="8850121"/>
            <a:ext cx="357759" cy="357759"/>
          </a:xfrm>
          <a:custGeom>
            <a:avLst/>
            <a:gdLst/>
            <a:ahLst/>
            <a:cxnLst/>
            <a:rect l="l" t="t" r="r" b="b"/>
            <a:pathLst>
              <a:path w="357759" h="357759">
                <a:moveTo>
                  <a:pt x="0" y="0"/>
                </a:moveTo>
                <a:lnTo>
                  <a:pt x="357759" y="0"/>
                </a:lnTo>
                <a:lnTo>
                  <a:pt x="357759" y="357759"/>
                </a:lnTo>
                <a:lnTo>
                  <a:pt x="0" y="357759"/>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27" name="TextBox 27"/>
          <p:cNvSpPr txBox="1"/>
          <p:nvPr/>
        </p:nvSpPr>
        <p:spPr>
          <a:xfrm>
            <a:off x="1838090" y="8830563"/>
            <a:ext cx="3520620" cy="323935"/>
          </a:xfrm>
          <a:prstGeom prst="rect">
            <a:avLst/>
          </a:prstGeom>
        </p:spPr>
        <p:txBody>
          <a:bodyPr lIns="0" tIns="0" rIns="0" bIns="0" rtlCol="0" anchor="t">
            <a:spAutoFit/>
          </a:bodyPr>
          <a:lstStyle/>
          <a:p>
            <a:pPr algn="l">
              <a:lnSpc>
                <a:spcPts val="2800"/>
              </a:lnSpc>
              <a:spcBef>
                <a:spcPct val="0"/>
              </a:spcBef>
            </a:pPr>
            <a:r>
              <a:rPr lang="en-US" sz="2000" dirty="0">
                <a:solidFill>
                  <a:srgbClr val="E5E1DA"/>
                </a:solidFill>
                <a:latin typeface="Lato"/>
                <a:ea typeface="Lato"/>
                <a:cs typeface="Lato"/>
                <a:sym typeface="Lato"/>
              </a:rPr>
              <a:t>ITI Training 1-Month</a:t>
            </a:r>
          </a:p>
        </p:txBody>
      </p:sp>
    </p:spTree>
    <p:extLst>
      <p:ext uri="{BB962C8B-B14F-4D97-AF65-F5344CB8AC3E}">
        <p14:creationId xmlns:p14="http://schemas.microsoft.com/office/powerpoint/2010/main" val="276994538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66</TotalTime>
  <Words>872</Words>
  <Application>Microsoft Office PowerPoint</Application>
  <PresentationFormat>Custom</PresentationFormat>
  <Paragraphs>58</Paragraphs>
  <Slides>12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Poppins Bold</vt:lpstr>
      <vt:lpstr>Poppins</vt:lpstr>
      <vt:lpstr>Lato Bold</vt:lpstr>
      <vt:lpstr>Lato</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Black Elegant and Modern Startup Pitch Deck Presentation</dc:title>
  <cp:lastModifiedBy>عبدالرحمن حسن السيد حسن علي</cp:lastModifiedBy>
  <cp:revision>12</cp:revision>
  <dcterms:created xsi:type="dcterms:W3CDTF">2006-08-16T00:00:00Z</dcterms:created>
  <dcterms:modified xsi:type="dcterms:W3CDTF">2024-08-25T19:28:11Z</dcterms:modified>
  <dc:identifier>DAGO4i2bB08</dc:identifier>
</cp:coreProperties>
</file>

<file path=docProps/thumbnail.jpeg>
</file>